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82" r:id="rId2"/>
    <p:sldMasterId id="2147483708" r:id="rId3"/>
  </p:sldMasterIdLst>
  <p:notesMasterIdLst>
    <p:notesMasterId r:id="rId83"/>
  </p:notesMasterIdLst>
  <p:sldIdLst>
    <p:sldId id="256" r:id="rId4"/>
    <p:sldId id="257" r:id="rId5"/>
    <p:sldId id="259" r:id="rId6"/>
    <p:sldId id="260" r:id="rId7"/>
    <p:sldId id="261" r:id="rId8"/>
    <p:sldId id="262" r:id="rId9"/>
    <p:sldId id="294" r:id="rId10"/>
    <p:sldId id="292" r:id="rId11"/>
    <p:sldId id="287" r:id="rId12"/>
    <p:sldId id="267" r:id="rId13"/>
    <p:sldId id="268" r:id="rId14"/>
    <p:sldId id="269" r:id="rId15"/>
    <p:sldId id="288" r:id="rId16"/>
    <p:sldId id="270" r:id="rId17"/>
    <p:sldId id="271" r:id="rId18"/>
    <p:sldId id="272" r:id="rId19"/>
    <p:sldId id="285" r:id="rId20"/>
    <p:sldId id="281" r:id="rId21"/>
    <p:sldId id="273" r:id="rId22"/>
    <p:sldId id="274" r:id="rId23"/>
    <p:sldId id="275" r:id="rId24"/>
    <p:sldId id="279" r:id="rId25"/>
    <p:sldId id="293" r:id="rId26"/>
    <p:sldId id="277" r:id="rId27"/>
    <p:sldId id="278" r:id="rId28"/>
    <p:sldId id="282" r:id="rId29"/>
    <p:sldId id="289" r:id="rId30"/>
    <p:sldId id="290" r:id="rId31"/>
    <p:sldId id="291" r:id="rId32"/>
    <p:sldId id="296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31" r:id="rId65"/>
    <p:sldId id="332" r:id="rId66"/>
    <p:sldId id="333" r:id="rId67"/>
    <p:sldId id="334" r:id="rId68"/>
    <p:sldId id="335" r:id="rId69"/>
    <p:sldId id="336" r:id="rId70"/>
    <p:sldId id="337" r:id="rId71"/>
    <p:sldId id="338" r:id="rId72"/>
    <p:sldId id="339" r:id="rId73"/>
    <p:sldId id="340" r:id="rId74"/>
    <p:sldId id="341" r:id="rId75"/>
    <p:sldId id="342" r:id="rId76"/>
    <p:sldId id="343" r:id="rId77"/>
    <p:sldId id="344" r:id="rId78"/>
    <p:sldId id="345" r:id="rId79"/>
    <p:sldId id="346" r:id="rId80"/>
    <p:sldId id="347" r:id="rId81"/>
    <p:sldId id="348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3" autoAdjust="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A54FD-E90D-421F-AA91-D66B0592E01B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3A190C11-479D-4E8E-9FFC-C01A0AB4AB0C}">
      <dgm:prSet phldrT="[Text]" custT="1"/>
      <dgm:spPr/>
      <dgm:t>
        <a:bodyPr/>
        <a:lstStyle/>
        <a:p>
          <a:r>
            <a:rPr lang="sr-Latn-RS" sz="2000" dirty="0">
              <a:latin typeface="Times New Roman" pitchFamily="18" charset="0"/>
              <a:cs typeface="Times New Roman" pitchFamily="18" charset="0"/>
            </a:rPr>
            <a:t>KLINIČKA</a:t>
          </a:r>
        </a:p>
        <a:p>
          <a:r>
            <a:rPr lang="sr-Latn-RS" sz="2000" dirty="0">
              <a:latin typeface="Times New Roman" pitchFamily="18" charset="0"/>
              <a:cs typeface="Times New Roman" pitchFamily="18" charset="0"/>
            </a:rPr>
            <a:t>EKSPERTIZA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578FA6FA-29D0-4DFC-8886-A59AB27DAE44}" type="parTrans" cxnId="{220A37D2-3AC1-415D-B425-8F00FBAC57AD}">
      <dgm:prSet/>
      <dgm:spPr/>
      <dgm:t>
        <a:bodyPr/>
        <a:lstStyle/>
        <a:p>
          <a:endParaRPr lang="en-US"/>
        </a:p>
      </dgm:t>
    </dgm:pt>
    <dgm:pt modelId="{C44B41A5-46F2-4489-BF14-4721F92AF602}" type="sibTrans" cxnId="{220A37D2-3AC1-415D-B425-8F00FBAC57AD}">
      <dgm:prSet/>
      <dgm:spPr/>
      <dgm:t>
        <a:bodyPr/>
        <a:lstStyle/>
        <a:p>
          <a:endParaRPr lang="en-US"/>
        </a:p>
      </dgm:t>
    </dgm:pt>
    <dgm:pt modelId="{C5818948-4E49-484C-A7EA-100A54CB776D}">
      <dgm:prSet phldrT="[Text]" custT="1"/>
      <dgm:spPr/>
      <dgm:t>
        <a:bodyPr/>
        <a:lstStyle/>
        <a:p>
          <a:r>
            <a:rPr lang="sr-Latn-RS" sz="2000" dirty="0">
              <a:latin typeface="Times New Roman" pitchFamily="18" charset="0"/>
              <a:cs typeface="Times New Roman" pitchFamily="18" charset="0"/>
            </a:rPr>
            <a:t>PACIJENTOVE ŽELJE,</a:t>
          </a:r>
        </a:p>
        <a:p>
          <a:r>
            <a:rPr lang="sr-Latn-RS" sz="2000" dirty="0">
              <a:latin typeface="Times New Roman" pitchFamily="18" charset="0"/>
              <a:cs typeface="Times New Roman" pitchFamily="18" charset="0"/>
            </a:rPr>
            <a:t>VREDNOSTI I PRAVA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F7E2151D-1EC3-4274-84CE-C3FD8000E3FE}" type="parTrans" cxnId="{6A72913E-B8B8-4A19-BBCC-D9645FEF7C3E}">
      <dgm:prSet/>
      <dgm:spPr/>
      <dgm:t>
        <a:bodyPr/>
        <a:lstStyle/>
        <a:p>
          <a:endParaRPr lang="en-US"/>
        </a:p>
      </dgm:t>
    </dgm:pt>
    <dgm:pt modelId="{10F4C6F0-6E71-49B1-A15C-CBCA3C7D2B11}" type="sibTrans" cxnId="{6A72913E-B8B8-4A19-BBCC-D9645FEF7C3E}">
      <dgm:prSet/>
      <dgm:spPr/>
      <dgm:t>
        <a:bodyPr/>
        <a:lstStyle/>
        <a:p>
          <a:endParaRPr lang="en-US"/>
        </a:p>
      </dgm:t>
    </dgm:pt>
    <dgm:pt modelId="{78B16A22-CF72-4CB7-8AED-63479F27AABA}">
      <dgm:prSet phldrT="[Text]" custT="1"/>
      <dgm:spPr/>
      <dgm:t>
        <a:bodyPr/>
        <a:lstStyle/>
        <a:p>
          <a:r>
            <a:rPr lang="sr-Latn-RS" sz="2000" dirty="0">
              <a:latin typeface="Times New Roman" pitchFamily="18" charset="0"/>
              <a:cs typeface="Times New Roman" pitchFamily="18" charset="0"/>
            </a:rPr>
            <a:t>NAJBOLJI DOKAZI IZ LITERATURE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7A393789-932E-476F-A0F5-6A104DDBA6B9}" type="parTrans" cxnId="{F5F85631-FF3B-4898-A788-8FB56A6F6F86}">
      <dgm:prSet/>
      <dgm:spPr/>
      <dgm:t>
        <a:bodyPr/>
        <a:lstStyle/>
        <a:p>
          <a:endParaRPr lang="en-US"/>
        </a:p>
      </dgm:t>
    </dgm:pt>
    <dgm:pt modelId="{950000C0-4DFB-481F-A8C3-BFA2A7E4A51A}" type="sibTrans" cxnId="{F5F85631-FF3B-4898-A788-8FB56A6F6F86}">
      <dgm:prSet/>
      <dgm:spPr/>
      <dgm:t>
        <a:bodyPr/>
        <a:lstStyle/>
        <a:p>
          <a:endParaRPr lang="en-US"/>
        </a:p>
      </dgm:t>
    </dgm:pt>
    <dgm:pt modelId="{39BEFC74-4078-42AF-B25B-DD17D52E7889}" type="pres">
      <dgm:prSet presAssocID="{F8CA54FD-E90D-421F-AA91-D66B0592E01B}" presName="compositeShape" presStyleCnt="0">
        <dgm:presLayoutVars>
          <dgm:chMax val="7"/>
          <dgm:dir/>
          <dgm:resizeHandles val="exact"/>
        </dgm:presLayoutVars>
      </dgm:prSet>
      <dgm:spPr/>
    </dgm:pt>
    <dgm:pt modelId="{2F9E10FD-217E-4638-8CAB-6DDE41362D12}" type="pres">
      <dgm:prSet presAssocID="{3A190C11-479D-4E8E-9FFC-C01A0AB4AB0C}" presName="circ1" presStyleLbl="vennNode1" presStyleIdx="0" presStyleCnt="3"/>
      <dgm:spPr/>
      <dgm:t>
        <a:bodyPr/>
        <a:lstStyle/>
        <a:p>
          <a:endParaRPr lang="en-US"/>
        </a:p>
      </dgm:t>
    </dgm:pt>
    <dgm:pt modelId="{B5FC3B3A-90A6-4464-A467-46B5EA2BBDB5}" type="pres">
      <dgm:prSet presAssocID="{3A190C11-479D-4E8E-9FFC-C01A0AB4AB0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05363-E3DB-40A5-8AB6-F79B09FADEC0}" type="pres">
      <dgm:prSet presAssocID="{C5818948-4E49-484C-A7EA-100A54CB776D}" presName="circ2" presStyleLbl="vennNode1" presStyleIdx="1" presStyleCnt="3" custScaleX="106996" custLinFactNeighborX="-113" custLinFactNeighborY="-2851"/>
      <dgm:spPr/>
      <dgm:t>
        <a:bodyPr/>
        <a:lstStyle/>
        <a:p>
          <a:endParaRPr lang="en-US"/>
        </a:p>
      </dgm:t>
    </dgm:pt>
    <dgm:pt modelId="{31792FCD-FCE5-448E-8015-CFCA551EEB6B}" type="pres">
      <dgm:prSet presAssocID="{C5818948-4E49-484C-A7EA-100A54CB776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BA6A83-F13D-4176-9EA3-119FE09C3972}" type="pres">
      <dgm:prSet presAssocID="{78B16A22-CF72-4CB7-8AED-63479F27AABA}" presName="circ3" presStyleLbl="vennNode1" presStyleIdx="2" presStyleCnt="3" custScaleX="104050"/>
      <dgm:spPr/>
      <dgm:t>
        <a:bodyPr/>
        <a:lstStyle/>
        <a:p>
          <a:endParaRPr lang="en-US"/>
        </a:p>
      </dgm:t>
    </dgm:pt>
    <dgm:pt modelId="{C626CE2A-40E3-4AF3-8038-26B06513C42F}" type="pres">
      <dgm:prSet presAssocID="{78B16A22-CF72-4CB7-8AED-63479F27AAB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F85631-FF3B-4898-A788-8FB56A6F6F86}" srcId="{F8CA54FD-E90D-421F-AA91-D66B0592E01B}" destId="{78B16A22-CF72-4CB7-8AED-63479F27AABA}" srcOrd="2" destOrd="0" parTransId="{7A393789-932E-476F-A0F5-6A104DDBA6B9}" sibTransId="{950000C0-4DFB-481F-A8C3-BFA2A7E4A51A}"/>
    <dgm:cxn modelId="{1C5B170C-9D77-48B8-B9DC-8EFF9BFB35C9}" type="presOf" srcId="{78B16A22-CF72-4CB7-8AED-63479F27AABA}" destId="{23BA6A83-F13D-4176-9EA3-119FE09C3972}" srcOrd="0" destOrd="0" presId="urn:microsoft.com/office/officeart/2005/8/layout/venn1"/>
    <dgm:cxn modelId="{220A37D2-3AC1-415D-B425-8F00FBAC57AD}" srcId="{F8CA54FD-E90D-421F-AA91-D66B0592E01B}" destId="{3A190C11-479D-4E8E-9FFC-C01A0AB4AB0C}" srcOrd="0" destOrd="0" parTransId="{578FA6FA-29D0-4DFC-8886-A59AB27DAE44}" sibTransId="{C44B41A5-46F2-4489-BF14-4721F92AF602}"/>
    <dgm:cxn modelId="{443723D6-F068-44F7-B316-89665F1C13FD}" type="presOf" srcId="{C5818948-4E49-484C-A7EA-100A54CB776D}" destId="{CE705363-E3DB-40A5-8AB6-F79B09FADEC0}" srcOrd="0" destOrd="0" presId="urn:microsoft.com/office/officeart/2005/8/layout/venn1"/>
    <dgm:cxn modelId="{2DD7045A-87E6-4C84-8415-F4D9D980B610}" type="presOf" srcId="{3A190C11-479D-4E8E-9FFC-C01A0AB4AB0C}" destId="{B5FC3B3A-90A6-4464-A467-46B5EA2BBDB5}" srcOrd="1" destOrd="0" presId="urn:microsoft.com/office/officeart/2005/8/layout/venn1"/>
    <dgm:cxn modelId="{1DDB297B-2943-47DA-B316-7D74E8803795}" type="presOf" srcId="{F8CA54FD-E90D-421F-AA91-D66B0592E01B}" destId="{39BEFC74-4078-42AF-B25B-DD17D52E7889}" srcOrd="0" destOrd="0" presId="urn:microsoft.com/office/officeart/2005/8/layout/venn1"/>
    <dgm:cxn modelId="{7A68F177-562F-4544-AEC6-A9EC544C0E30}" type="presOf" srcId="{3A190C11-479D-4E8E-9FFC-C01A0AB4AB0C}" destId="{2F9E10FD-217E-4638-8CAB-6DDE41362D12}" srcOrd="0" destOrd="0" presId="urn:microsoft.com/office/officeart/2005/8/layout/venn1"/>
    <dgm:cxn modelId="{3D01083B-DA4D-419D-BDC8-0DAD55E4C5D1}" type="presOf" srcId="{C5818948-4E49-484C-A7EA-100A54CB776D}" destId="{31792FCD-FCE5-448E-8015-CFCA551EEB6B}" srcOrd="1" destOrd="0" presId="urn:microsoft.com/office/officeart/2005/8/layout/venn1"/>
    <dgm:cxn modelId="{6A72913E-B8B8-4A19-BBCC-D9645FEF7C3E}" srcId="{F8CA54FD-E90D-421F-AA91-D66B0592E01B}" destId="{C5818948-4E49-484C-A7EA-100A54CB776D}" srcOrd="1" destOrd="0" parTransId="{F7E2151D-1EC3-4274-84CE-C3FD8000E3FE}" sibTransId="{10F4C6F0-6E71-49B1-A15C-CBCA3C7D2B11}"/>
    <dgm:cxn modelId="{1C51CBB5-49E6-4A59-8556-990D8497D252}" type="presOf" srcId="{78B16A22-CF72-4CB7-8AED-63479F27AABA}" destId="{C626CE2A-40E3-4AF3-8038-26B06513C42F}" srcOrd="1" destOrd="0" presId="urn:microsoft.com/office/officeart/2005/8/layout/venn1"/>
    <dgm:cxn modelId="{75EE886D-B710-47FC-B8C3-3EEA76007085}" type="presParOf" srcId="{39BEFC74-4078-42AF-B25B-DD17D52E7889}" destId="{2F9E10FD-217E-4638-8CAB-6DDE41362D12}" srcOrd="0" destOrd="0" presId="urn:microsoft.com/office/officeart/2005/8/layout/venn1"/>
    <dgm:cxn modelId="{719EFE04-A11C-4E41-A34C-D65A2B422D37}" type="presParOf" srcId="{39BEFC74-4078-42AF-B25B-DD17D52E7889}" destId="{B5FC3B3A-90A6-4464-A467-46B5EA2BBDB5}" srcOrd="1" destOrd="0" presId="urn:microsoft.com/office/officeart/2005/8/layout/venn1"/>
    <dgm:cxn modelId="{635080CD-5838-4431-917F-8594B3E974AE}" type="presParOf" srcId="{39BEFC74-4078-42AF-B25B-DD17D52E7889}" destId="{CE705363-E3DB-40A5-8AB6-F79B09FADEC0}" srcOrd="2" destOrd="0" presId="urn:microsoft.com/office/officeart/2005/8/layout/venn1"/>
    <dgm:cxn modelId="{0314F40E-CBD0-4BA1-B329-E72680C6469B}" type="presParOf" srcId="{39BEFC74-4078-42AF-B25B-DD17D52E7889}" destId="{31792FCD-FCE5-448E-8015-CFCA551EEB6B}" srcOrd="3" destOrd="0" presId="urn:microsoft.com/office/officeart/2005/8/layout/venn1"/>
    <dgm:cxn modelId="{2D89351E-5A94-4E4B-8390-A09DA0833B2E}" type="presParOf" srcId="{39BEFC74-4078-42AF-B25B-DD17D52E7889}" destId="{23BA6A83-F13D-4176-9EA3-119FE09C3972}" srcOrd="4" destOrd="0" presId="urn:microsoft.com/office/officeart/2005/8/layout/venn1"/>
    <dgm:cxn modelId="{4EEDD62A-51A5-42AF-AB0A-C09239181048}" type="presParOf" srcId="{39BEFC74-4078-42AF-B25B-DD17D52E7889}" destId="{C626CE2A-40E3-4AF3-8038-26B06513C42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008124-520E-4EA0-9E76-D76061687688}" type="doc">
      <dgm:prSet loTypeId="urn:microsoft.com/office/officeart/2005/8/layout/chart3" loCatId="relationship" qsTypeId="urn:microsoft.com/office/officeart/2005/8/quickstyle/3d4" qsCatId="3D" csTypeId="urn:microsoft.com/office/officeart/2005/8/colors/colorful1#1" csCatId="colorful" phldr="1"/>
      <dgm:spPr/>
    </dgm:pt>
    <dgm:pt modelId="{C5749D9F-44FC-4E6F-99D6-AAD468AB12A5}">
      <dgm:prSet phldrT="[Text]"/>
      <dgm:spPr/>
      <dgm:t>
        <a:bodyPr/>
        <a:lstStyle/>
        <a:p>
          <a:r>
            <a:rPr lang="sr-Latn-RS" b="1" dirty="0">
              <a:latin typeface="Times New Roman" pitchFamily="18" charset="0"/>
              <a:cs typeface="Times New Roman" pitchFamily="18" charset="0"/>
            </a:rPr>
            <a:t>Okolnosti vezane za pacijenta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B2A90FDD-A413-4346-A61B-E9A53EB59821}" type="parTrans" cxnId="{48C6BFD4-9AEA-4D87-AADC-24E38C190973}">
      <dgm:prSet/>
      <dgm:spPr/>
      <dgm:t>
        <a:bodyPr/>
        <a:lstStyle/>
        <a:p>
          <a:endParaRPr lang="en-US"/>
        </a:p>
      </dgm:t>
    </dgm:pt>
    <dgm:pt modelId="{D2D6FA5E-CF52-4A95-96C9-B2B7113132A0}" type="sibTrans" cxnId="{48C6BFD4-9AEA-4D87-AADC-24E38C190973}">
      <dgm:prSet/>
      <dgm:spPr/>
      <dgm:t>
        <a:bodyPr/>
        <a:lstStyle/>
        <a:p>
          <a:endParaRPr lang="en-US"/>
        </a:p>
      </dgm:t>
    </dgm:pt>
    <dgm:pt modelId="{DB2ECBF8-C355-45F4-9299-FA5F0BC25FE5}">
      <dgm:prSet phldrT="[Text]"/>
      <dgm:spPr/>
      <dgm:t>
        <a:bodyPr/>
        <a:lstStyle/>
        <a:p>
          <a:r>
            <a:rPr lang="sr-Latn-RS" b="1" dirty="0">
              <a:latin typeface="Times New Roman" pitchFamily="18" charset="0"/>
              <a:cs typeface="Times New Roman" pitchFamily="18" charset="0"/>
            </a:rPr>
            <a:t>Klinička ekspertiza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C102F95-8EB3-4F10-A2C7-30845B31AFA0}" type="parTrans" cxnId="{41449DD1-1DB7-4BD4-AB5A-5AD0C79EF710}">
      <dgm:prSet/>
      <dgm:spPr/>
      <dgm:t>
        <a:bodyPr/>
        <a:lstStyle/>
        <a:p>
          <a:endParaRPr lang="en-US"/>
        </a:p>
      </dgm:t>
    </dgm:pt>
    <dgm:pt modelId="{00B84124-E01F-48D8-BDDD-EB0BD520DBF7}" type="sibTrans" cxnId="{41449DD1-1DB7-4BD4-AB5A-5AD0C79EF710}">
      <dgm:prSet/>
      <dgm:spPr/>
      <dgm:t>
        <a:bodyPr/>
        <a:lstStyle/>
        <a:p>
          <a:endParaRPr lang="en-US"/>
        </a:p>
      </dgm:t>
    </dgm:pt>
    <dgm:pt modelId="{042B2A84-54EA-4B02-9F28-DEE9AB09D382}">
      <dgm:prSet phldrT="[Text]"/>
      <dgm:spPr/>
      <dgm:t>
        <a:bodyPr/>
        <a:lstStyle/>
        <a:p>
          <a:r>
            <a:rPr lang="sr-Latn-RS" b="1" dirty="0">
              <a:latin typeface="Times New Roman" pitchFamily="18" charset="0"/>
              <a:cs typeface="Times New Roman" pitchFamily="18" charset="0"/>
            </a:rPr>
            <a:t>Dokazi iz istraživanja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173FAAF8-290E-46E5-8BD6-2833D68E5803}" type="parTrans" cxnId="{4D2B7C57-DFDF-45BA-AB81-3FC8C0BF9625}">
      <dgm:prSet/>
      <dgm:spPr/>
      <dgm:t>
        <a:bodyPr/>
        <a:lstStyle/>
        <a:p>
          <a:endParaRPr lang="en-US"/>
        </a:p>
      </dgm:t>
    </dgm:pt>
    <dgm:pt modelId="{975854D6-04A1-49BF-9707-2DDE5477312A}" type="sibTrans" cxnId="{4D2B7C57-DFDF-45BA-AB81-3FC8C0BF9625}">
      <dgm:prSet/>
      <dgm:spPr/>
      <dgm:t>
        <a:bodyPr/>
        <a:lstStyle/>
        <a:p>
          <a:endParaRPr lang="en-US"/>
        </a:p>
      </dgm:t>
    </dgm:pt>
    <dgm:pt modelId="{1E2634B4-4BEF-4763-9523-96F21459270A}" type="pres">
      <dgm:prSet presAssocID="{06008124-520E-4EA0-9E76-D76061687688}" presName="compositeShape" presStyleCnt="0">
        <dgm:presLayoutVars>
          <dgm:chMax val="7"/>
          <dgm:dir/>
          <dgm:resizeHandles val="exact"/>
        </dgm:presLayoutVars>
      </dgm:prSet>
      <dgm:spPr/>
    </dgm:pt>
    <dgm:pt modelId="{D2BABCEC-C5CE-4466-8A6B-6AB3F0D9DBB3}" type="pres">
      <dgm:prSet presAssocID="{06008124-520E-4EA0-9E76-D76061687688}" presName="wedge1" presStyleLbl="node1" presStyleIdx="0" presStyleCnt="3" custLinFactNeighborX="41410" custLinFactNeighborY="-4922"/>
      <dgm:spPr/>
      <dgm:t>
        <a:bodyPr/>
        <a:lstStyle/>
        <a:p>
          <a:endParaRPr lang="en-US"/>
        </a:p>
      </dgm:t>
    </dgm:pt>
    <dgm:pt modelId="{7CBBF45F-5ECB-47AB-AA8A-DE38EABA4E52}" type="pres">
      <dgm:prSet presAssocID="{06008124-520E-4EA0-9E76-D7606168768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216FF3-23E0-4E9A-B34D-EB14440E99C2}" type="pres">
      <dgm:prSet presAssocID="{06008124-520E-4EA0-9E76-D76061687688}" presName="wedge2" presStyleLbl="node1" presStyleIdx="1" presStyleCnt="3" custLinFactNeighborX="45670" custLinFactNeighborY="-7989"/>
      <dgm:spPr/>
      <dgm:t>
        <a:bodyPr/>
        <a:lstStyle/>
        <a:p>
          <a:endParaRPr lang="en-US"/>
        </a:p>
      </dgm:t>
    </dgm:pt>
    <dgm:pt modelId="{38445E14-A532-45CB-AAE6-01F038070C13}" type="pres">
      <dgm:prSet presAssocID="{06008124-520E-4EA0-9E76-D7606168768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7A44B2-32ED-4595-BA36-B9AEECD6E8BB}" type="pres">
      <dgm:prSet presAssocID="{06008124-520E-4EA0-9E76-D76061687688}" presName="wedge3" presStyleLbl="node1" presStyleIdx="2" presStyleCnt="3" custLinFactNeighborX="-4330" custLinFactNeighborY="-7989"/>
      <dgm:spPr/>
      <dgm:t>
        <a:bodyPr/>
        <a:lstStyle/>
        <a:p>
          <a:endParaRPr lang="en-US"/>
        </a:p>
      </dgm:t>
    </dgm:pt>
    <dgm:pt modelId="{DAB4E6D3-3BCC-43C6-ABFB-CEA310271C2E}" type="pres">
      <dgm:prSet presAssocID="{06008124-520E-4EA0-9E76-D7606168768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07A090-70CA-45E1-B871-5240938E127B}" type="presOf" srcId="{DB2ECBF8-C355-45F4-9299-FA5F0BC25FE5}" destId="{44216FF3-23E0-4E9A-B34D-EB14440E99C2}" srcOrd="0" destOrd="0" presId="urn:microsoft.com/office/officeart/2005/8/layout/chart3"/>
    <dgm:cxn modelId="{48C6BFD4-9AEA-4D87-AADC-24E38C190973}" srcId="{06008124-520E-4EA0-9E76-D76061687688}" destId="{C5749D9F-44FC-4E6F-99D6-AAD468AB12A5}" srcOrd="0" destOrd="0" parTransId="{B2A90FDD-A413-4346-A61B-E9A53EB59821}" sibTransId="{D2D6FA5E-CF52-4A95-96C9-B2B7113132A0}"/>
    <dgm:cxn modelId="{4D2B7C57-DFDF-45BA-AB81-3FC8C0BF9625}" srcId="{06008124-520E-4EA0-9E76-D76061687688}" destId="{042B2A84-54EA-4B02-9F28-DEE9AB09D382}" srcOrd="2" destOrd="0" parTransId="{173FAAF8-290E-46E5-8BD6-2833D68E5803}" sibTransId="{975854D6-04A1-49BF-9707-2DDE5477312A}"/>
    <dgm:cxn modelId="{D008CE5C-37D5-4827-BED0-8CD3D8B89305}" type="presOf" srcId="{C5749D9F-44FC-4E6F-99D6-AAD468AB12A5}" destId="{D2BABCEC-C5CE-4466-8A6B-6AB3F0D9DBB3}" srcOrd="0" destOrd="0" presId="urn:microsoft.com/office/officeart/2005/8/layout/chart3"/>
    <dgm:cxn modelId="{621ADFB5-75BA-46F2-8D41-C5FF3DC0EB30}" type="presOf" srcId="{DB2ECBF8-C355-45F4-9299-FA5F0BC25FE5}" destId="{38445E14-A532-45CB-AAE6-01F038070C13}" srcOrd="1" destOrd="0" presId="urn:microsoft.com/office/officeart/2005/8/layout/chart3"/>
    <dgm:cxn modelId="{3A55E197-84C2-48FA-B432-0B98129AEEE4}" type="presOf" srcId="{06008124-520E-4EA0-9E76-D76061687688}" destId="{1E2634B4-4BEF-4763-9523-96F21459270A}" srcOrd="0" destOrd="0" presId="urn:microsoft.com/office/officeart/2005/8/layout/chart3"/>
    <dgm:cxn modelId="{41449DD1-1DB7-4BD4-AB5A-5AD0C79EF710}" srcId="{06008124-520E-4EA0-9E76-D76061687688}" destId="{DB2ECBF8-C355-45F4-9299-FA5F0BC25FE5}" srcOrd="1" destOrd="0" parTransId="{EC102F95-8EB3-4F10-A2C7-30845B31AFA0}" sibTransId="{00B84124-E01F-48D8-BDDD-EB0BD520DBF7}"/>
    <dgm:cxn modelId="{108F91CD-E502-496D-8C1A-3F5F0DEED574}" type="presOf" srcId="{042B2A84-54EA-4B02-9F28-DEE9AB09D382}" destId="{DAB4E6D3-3BCC-43C6-ABFB-CEA310271C2E}" srcOrd="1" destOrd="0" presId="urn:microsoft.com/office/officeart/2005/8/layout/chart3"/>
    <dgm:cxn modelId="{2D27B237-A7B6-4DE7-85CA-C673337CE69E}" type="presOf" srcId="{C5749D9F-44FC-4E6F-99D6-AAD468AB12A5}" destId="{7CBBF45F-5ECB-47AB-AA8A-DE38EABA4E52}" srcOrd="1" destOrd="0" presId="urn:microsoft.com/office/officeart/2005/8/layout/chart3"/>
    <dgm:cxn modelId="{85A88B9E-9F2C-4DF9-9532-23A1C9E7387E}" type="presOf" srcId="{042B2A84-54EA-4B02-9F28-DEE9AB09D382}" destId="{B97A44B2-32ED-4595-BA36-B9AEECD6E8BB}" srcOrd="0" destOrd="0" presId="urn:microsoft.com/office/officeart/2005/8/layout/chart3"/>
    <dgm:cxn modelId="{79114E84-C20C-4903-82DE-C64787452FE0}" type="presParOf" srcId="{1E2634B4-4BEF-4763-9523-96F21459270A}" destId="{D2BABCEC-C5CE-4466-8A6B-6AB3F0D9DBB3}" srcOrd="0" destOrd="0" presId="urn:microsoft.com/office/officeart/2005/8/layout/chart3"/>
    <dgm:cxn modelId="{790AB918-C0D6-4C39-9C4C-43C869E9F422}" type="presParOf" srcId="{1E2634B4-4BEF-4763-9523-96F21459270A}" destId="{7CBBF45F-5ECB-47AB-AA8A-DE38EABA4E52}" srcOrd="1" destOrd="0" presId="urn:microsoft.com/office/officeart/2005/8/layout/chart3"/>
    <dgm:cxn modelId="{72980879-9E89-4858-858E-304DC6C80195}" type="presParOf" srcId="{1E2634B4-4BEF-4763-9523-96F21459270A}" destId="{44216FF3-23E0-4E9A-B34D-EB14440E99C2}" srcOrd="2" destOrd="0" presId="urn:microsoft.com/office/officeart/2005/8/layout/chart3"/>
    <dgm:cxn modelId="{5FAF5BC3-A53D-4129-859A-F3C50428182F}" type="presParOf" srcId="{1E2634B4-4BEF-4763-9523-96F21459270A}" destId="{38445E14-A532-45CB-AAE6-01F038070C13}" srcOrd="3" destOrd="0" presId="urn:microsoft.com/office/officeart/2005/8/layout/chart3"/>
    <dgm:cxn modelId="{FC8E48A3-37B2-4DB7-B78A-E132D1E49F09}" type="presParOf" srcId="{1E2634B4-4BEF-4763-9523-96F21459270A}" destId="{B97A44B2-32ED-4595-BA36-B9AEECD6E8BB}" srcOrd="4" destOrd="0" presId="urn:microsoft.com/office/officeart/2005/8/layout/chart3"/>
    <dgm:cxn modelId="{68E4B23C-E400-4FAA-95F0-67F2BB478BCE}" type="presParOf" srcId="{1E2634B4-4BEF-4763-9523-96F21459270A}" destId="{DAB4E6D3-3BCC-43C6-ABFB-CEA310271C2E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37592-D4C4-49CD-BC45-39FE1A4B7C80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BF5BA-FD1E-479E-B3D4-92A179AD7B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818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med.gov/" TargetMode="External"/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2417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660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515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U radu sa bolesnicima spontano se javljaju problemi...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763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Evo primera</a:t>
            </a:r>
            <a:r>
              <a:rPr lang="sr-Latn-RS" baseline="0" dirty="0"/>
              <a:t> dobro postavljenog pitanja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397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Pre svega treba pretražiti baze podataka na Internetu koje sadrze sistematske pregledne članke o pojedinim klinickim problemima. Najpouzdanija od takvih baza je Kohranova baza</a:t>
            </a:r>
            <a:r>
              <a:rPr lang="sr-Latn-RS" baseline="0" dirty="0"/>
              <a:t> podataka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907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CA97D-CEEB-45DD-A406-2421B893565F}" type="slidenum">
              <a:rPr lang="en-US">
                <a:solidFill>
                  <a:prstClr val="black"/>
                </a:solidFill>
              </a:rPr>
              <a:pPr/>
              <a:t>54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CS" sz="1200" b="1" dirty="0">
                <a:latin typeface="Times New Roman" pitchFamily="18" charset="0"/>
                <a:cs typeface="Times New Roman" pitchFamily="18" charset="0"/>
                <a:hlinkClick r:id="rId3"/>
              </a:rPr>
              <a:t>PubMed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тј</a:t>
            </a:r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јавно доступни </a:t>
            </a:r>
            <a:r>
              <a:rPr lang="sr-Latn-CS" sz="1200" b="1" dirty="0">
                <a:latin typeface="Times New Roman" pitchFamily="18" charset="0"/>
                <a:cs typeface="Times New Roman" pitchFamily="18" charset="0"/>
              </a:rPr>
              <a:t>Medline</a:t>
            </a:r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је најпознатија медицинска библиографска база података коју ствара </a:t>
            </a:r>
            <a:r>
              <a:rPr lang="sr-Latn-CS" sz="1200" i="1" dirty="0">
                <a:latin typeface="Times New Roman" pitchFamily="18" charset="0"/>
                <a:cs typeface="Times New Roman" pitchFamily="18" charset="0"/>
              </a:rPr>
              <a:t>National Center for Biotechnology Information (NCBI)</a:t>
            </a:r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55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499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984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F2D4B-CCC1-4568-988E-136F9A57AE62}" type="slidenum">
              <a:rPr lang="en-US">
                <a:solidFill>
                  <a:prstClr val="black"/>
                </a:solidFill>
              </a:rPr>
              <a:pPr/>
              <a:t>58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0A7F6-587B-4F4F-8578-670EB98F3058}" type="slidenum">
              <a:rPr lang="en-US">
                <a:solidFill>
                  <a:prstClr val="black"/>
                </a:solidFill>
              </a:rPr>
              <a:pPr/>
              <a:t>59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CB9FF-7E8A-434F-8B4F-E68833BEA11F}" type="slidenum">
              <a:rPr lang="en-US">
                <a:solidFill>
                  <a:prstClr val="black"/>
                </a:solidFill>
              </a:rPr>
              <a:pPr/>
              <a:t>64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55A9C7-3E33-41E6-B9CF-2F048726AEB7}" type="slidenum">
              <a:rPr lang="en-US">
                <a:solidFill>
                  <a:prstClr val="black"/>
                </a:solidFill>
              </a:rPr>
              <a:pPr/>
              <a:t>65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A45662-A63C-4D21-B56A-D6071C4E9177}" type="slidenum">
              <a:rPr lang="en-US" smtClean="0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C0047D-3CAC-4CA2-81AF-6D116A5D711E}" type="slidenum">
              <a:rPr lang="en-US">
                <a:solidFill>
                  <a:prstClr val="black"/>
                </a:solidFill>
              </a:rPr>
              <a:pPr/>
              <a:t>70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F8C699-5E96-480A-8E3C-8AE88770C722}" type="slidenum">
              <a:rPr lang="en-US">
                <a:solidFill>
                  <a:prstClr val="black"/>
                </a:solidFill>
              </a:rPr>
              <a:pPr/>
              <a:t>71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A54B52-835F-463C-860E-A3EAF55A91D9}" type="slidenum">
              <a:rPr lang="en-US">
                <a:solidFill>
                  <a:prstClr val="black"/>
                </a:solidFill>
              </a:rPr>
              <a:pPr/>
              <a:t>73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FDD985-1873-4BD2-A05B-C2C3929EC97F}" type="slidenum">
              <a:rPr lang="en-US">
                <a:solidFill>
                  <a:prstClr val="black"/>
                </a:solidFill>
              </a:rPr>
              <a:pPr/>
              <a:t>74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FA445-2FAB-4DC8-9D8F-5225008E46F9}" type="slidenum">
              <a:rPr lang="en-US">
                <a:solidFill>
                  <a:prstClr val="black"/>
                </a:solidFill>
              </a:rPr>
              <a:pPr/>
              <a:t>75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9401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Randomizirane studije -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ovim, eksperimentalnim, studijama svaki subjekat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istraživanja je ili deo kontrolne ili grupe koja prima terapiju koja se ispituje i to nasumičnim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izborom (npr. u ispitivanju incidence tromboze vena, istraživač nasumično deli subjekte koji će</a:t>
            </a:r>
          </a:p>
          <a:p>
            <a:r>
              <a:rPr lang="vi-V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primati oralne kontraceptive i one koji će uzimati placebo). Međutim, ovde se dolazi do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problema etičnosti koji se ogleda po pitanju da li možemo nasumično da tretirame ispitanike</a:t>
            </a:r>
          </a:p>
          <a:p>
            <a:r>
              <a:rPr lang="vi-V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nekim lekovima/ili placebom u ispitivanju. Takođe se postavlja pitanje da li su ove studije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„zlatni standard“ u istraživanju?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79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4411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1737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A12EC-7F72-4B44-B626-4E074FA06DF0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sr-Cyrl-RS" dirty="0"/>
              <a:t>Валидност доказа зависи</a:t>
            </a:r>
            <a:r>
              <a:rPr lang="sr-Cyrl-RS" baseline="0" dirty="0"/>
              <a:t> од дизајна студије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/>
              <a:t>1954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2979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2636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je pristup u bavljenju medicinom u kome je lekar svestan značaja i snage dokaza kao podrške procesu donošenja odluka u svakodnevnoj praksi.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862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MZD</a:t>
            </a:r>
            <a:r>
              <a:rPr lang="en-US" baseline="0" dirty="0"/>
              <a:t> je integracija klinickog iskustva, sistema vrednosti pacijenta i najboljih dokaza iz literature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8CC5DE-FE1D-4B71-835D-E9D69DA6BBD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777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Darko\Desktop\ppt\o-TECHNOLOGY-HEALTH-facebook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762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59727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85B02-42E2-41C9-943A-3E12509A32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332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F31F6-CB72-4B0C-8596-3E3048F5D6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088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42DB9-57FC-4DF0-8F56-43F4208BBE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72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55D16-5E48-406F-B51D-5FF054EEC4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377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F8C163-539C-4E97-92CD-966D46F966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25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0762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525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414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803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08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C:\Documents and Settings\Darko\Desktop\ppt\16024414-abstract-shiny-molecule-illustration-logo-Stock-Vector-dna-logo-technolog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8599" y="-228599"/>
            <a:ext cx="1752599" cy="18646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848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998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9512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1282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0078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9447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7900B-C136-445D-AFF7-A378FD3D83CC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65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AFFE6-CF85-4DFA-8C1E-8E75774EF31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8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4AEA1-42C6-4D5A-A659-3D0410346A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806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42971-691E-4D84-90F2-685FDB9DBF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38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1D153-0B50-400D-B9EB-C5D2A5529C8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175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66D9C-9B7D-48C8-B2F8-BC8EB4BD0D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7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859F-3831-493A-ADD2-8D256526A8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63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82A2B-6634-43E5-8596-136750323EE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71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76" r:id="rId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59FF55-3DD0-41AE-9D8C-000E6E8D46D2}" type="slidenum">
              <a:rPr lang="en-US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14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176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med.gov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lm.nih.gov/mesh/MBrowser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gateway.ovid.com/autologin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5.png"/><Relationship Id="rId4" Type="http://schemas.openxmlformats.org/officeDocument/2006/relationships/hyperlink" Target="http://ebm.bmjjournals.com/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676400" y="914399"/>
            <a:ext cx="6019800" cy="76200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28800" y="103379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Процена здравствених технологија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81200"/>
            <a:ext cx="6019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0" y="2106940"/>
            <a:ext cx="586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Медицина заснована на доказима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048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859" y="1106269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latin typeface="Times New Roman" pitchFamily="18" charset="0"/>
                <a:cs typeface="Times New Roman" pitchFamily="18" charset="0"/>
              </a:rPr>
              <a:t>Животни циклус здравствених технологија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9352" y="1981200"/>
            <a:ext cx="7239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Развој нових технологија укључује више фаза до коначног увођења у здравствени систем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базична открића;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претклиничка тестирања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in vitro -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лабораторијска тестирања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     - in vivo -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тестирање на животињама</a:t>
            </a:r>
          </a:p>
          <a:p>
            <a:pPr algn="just"/>
            <a:r>
              <a:rPr lang="en-US" sz="22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silica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 - симулација природних процеса помоћу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компјутерских софтвера за моделовање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тестирање нове технологије путем клиничких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истраживања;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процес лиценцирања нових технологија.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371600" y="1106269"/>
            <a:ext cx="6324600" cy="430887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752600" y="1043225"/>
            <a:ext cx="5943600" cy="49393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4243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187843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latin typeface="Times New Roman" pitchFamily="18" charset="0"/>
                <a:cs typeface="Times New Roman" pitchFamily="18" charset="0"/>
              </a:rPr>
              <a:t>Процена здравствене технологије 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33" y="2514600"/>
            <a:ext cx="560786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>
                <a:latin typeface="Times New Roman" pitchFamily="18" charset="0"/>
                <a:cs typeface="Times New Roman" pitchFamily="18" charset="0"/>
              </a:rPr>
              <a:t>Процена здравствене технологије  (</a:t>
            </a:r>
            <a:r>
              <a:rPr lang="sr-Latn-RS" sz="2200">
                <a:latin typeface="Times New Roman" pitchFamily="18" charset="0"/>
                <a:cs typeface="Times New Roman" pitchFamily="18" charset="0"/>
              </a:rPr>
              <a:t>HTA)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односи се на систематску, мултидисциплинарну евалуацију медицинских, социјалних, етичких, економских и правних последица развоја, ширења и коришћења здравствених технологија.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33600" y="1187843"/>
            <a:ext cx="4800600" cy="488557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7360" y="2514600"/>
            <a:ext cx="3368040" cy="1943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290690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3865" y="1676400"/>
            <a:ext cx="7620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Проценом здравствених технологија могу се бавити различите институције, најчешће су то владине агенције при министарствима и агенције при универзитетима, али могу бити и самосталне  непрофитне исттраживачке институције.</a:t>
            </a:r>
          </a:p>
          <a:p>
            <a:pPr algn="just"/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Одлуке о избору здравствених технологија доносе се на различитим нивоима здравствене политике. Неке одлуке доносе се на националном нивоу, као у случају када се законима и прописима регулише куповина одређене медицинске опреме или пружање неких здравствених услуга. Извесне одлуке доносе се непосредно у клиничкој пракси, на оперативном нивоу.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757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094368"/>
            <a:ext cx="5791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Cyrl-RS"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Многе организације широм света баве се проценом здравствених технологија. Постоји очигледна потреба да оне међусобно сарађују и размењују информације.</a:t>
            </a:r>
          </a:p>
          <a:p>
            <a:pPr algn="just"/>
            <a:endParaRPr lang="sr-Cyrl-RS"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 1993. године постоји Интернационална мрежа агенција за процену Здравствених технологија – </a:t>
            </a:r>
            <a:r>
              <a:rPr lang="sr-Latn-RS" sz="20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INAHTA. To </a:t>
            </a:r>
            <a:r>
              <a:rPr lang="sr-Cyrl-RS" sz="20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је непрофитна организација са седиштем у Шведској и укључује 50 агенција и 26 земаља широм света.</a:t>
            </a:r>
            <a:endParaRPr lang="en-US"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6299" y="2576019"/>
            <a:ext cx="2635301" cy="1941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447800" y="8382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Међународна сарадња у процени здравствених технологија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81200" y="838200"/>
            <a:ext cx="4572000" cy="76944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213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570" y="762000"/>
            <a:ext cx="761849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Процена здравствених технологија важна је из више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разлога</a:t>
            </a:r>
          </a:p>
          <a:p>
            <a:endParaRPr lang="sr-Cyrl-RS" sz="20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Помаже владиним регулаторним телима у процесу доношења одлука о томе да ли треба дозволити употребу лека, опреме или друге технологије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Осигуравајућим агенцијама у процени оправданости укључивања одређене технологије у пакет услуга које су покривене здравственим осигурањем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Као помоћ произвођачима здравствених технологија о доношењу одлуке које технологије треба развијати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Као помоћ руководиоцима различитих здравствених установа у одлучивању када је потребно набавити или увести неку нову здравствену технологију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Здравственим радниима и корисницима у одлучивању о коришћењу или избору различитих метода или интервенција.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43000" y="762000"/>
            <a:ext cx="7334061" cy="4572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6613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486" y="926822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Процес процене здравствених технологија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667000"/>
            <a:ext cx="685800" cy="94457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145" y="3613087"/>
            <a:ext cx="7231063" cy="112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0200" y="3611578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sr-Cyrl-RS" b="1" u="sng" dirty="0">
                <a:latin typeface="Times New Roman" pitchFamily="18" charset="0"/>
                <a:cs typeface="Times New Roman" pitchFamily="18" charset="0"/>
              </a:rPr>
              <a:t>Друга фаза</a:t>
            </a:r>
          </a:p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Систематска евалуација доступних доказа о здравственој технологији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537" y="1700191"/>
            <a:ext cx="7231063" cy="1127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76400" y="18288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u="sng" dirty="0">
                <a:latin typeface="Times New Roman" pitchFamily="18" charset="0"/>
                <a:cs typeface="Times New Roman" pitchFamily="18" charset="0"/>
              </a:rPr>
              <a:t>Прва фаза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Одређивање оквира процене здравствене технологије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26075"/>
            <a:ext cx="7231063" cy="1127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5389" y="4565685"/>
            <a:ext cx="82867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0" y="547747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u="sng" dirty="0">
                <a:latin typeface="Times New Roman" pitchFamily="18" charset="0"/>
                <a:cs typeface="Times New Roman" pitchFamily="18" charset="0"/>
              </a:rPr>
              <a:t>Трећа фаза</a:t>
            </a:r>
          </a:p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Формулисање извештаја о одлуци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и препорукама за примену здравствене технологије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13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838200"/>
            <a:ext cx="7239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Прва фаза - одређивање оквира процене здравствене технологије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првој фази процене потребно је стећи детаљан увид у сврху и карактеристике технологије. 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Друга фаза - Систематска евалуација доступних доказа о здравственој технологији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евалуација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Подаци за процену ефеката технологије добијају се из различитих извора. Треба имати у виду да валидност доказа зависи од дизајна студије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647705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7234" name="Picture 2" descr="evidpyramid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8313"/>
            <a:ext cx="8928100" cy="638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7235" name="Text Box 3"/>
          <p:cNvSpPr txBox="1">
            <a:spLocks noChangeArrowheads="1"/>
          </p:cNvSpPr>
          <p:nvPr/>
        </p:nvSpPr>
        <p:spPr bwMode="auto">
          <a:xfrm>
            <a:off x="250825" y="1773238"/>
            <a:ext cx="2808288" cy="1200329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F7FA6C"/>
                </a:solidFill>
                <a:latin typeface="Times New Roman" pitchFamily="18" charset="0"/>
                <a:cs typeface="Times New Roman" pitchFamily="18" charset="0"/>
              </a:rPr>
              <a:t>РАНДОМИЗОВАНЕ КОНТРОЛИСАНЕ ДВОСТРУКО СЛЕПЕ СТУДИЈЕ</a:t>
            </a:r>
            <a:endParaRPr lang="en-US" b="1" dirty="0">
              <a:solidFill>
                <a:srgbClr val="F7FA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236" name="Text Box 4"/>
          <p:cNvSpPr txBox="1">
            <a:spLocks noChangeArrowheads="1"/>
          </p:cNvSpPr>
          <p:nvPr/>
        </p:nvSpPr>
        <p:spPr bwMode="auto">
          <a:xfrm>
            <a:off x="5975350" y="908050"/>
            <a:ext cx="3168650" cy="1184940"/>
          </a:xfrm>
          <a:prstGeom prst="rect">
            <a:avLst/>
          </a:prstGeom>
          <a:solidFill>
            <a:srgbClr val="80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sl-SI" sz="800" b="1" dirty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F7FA6C"/>
                </a:solidFill>
                <a:latin typeface="Times New Roman" pitchFamily="18" charset="0"/>
                <a:cs typeface="Times New Roman" pitchFamily="18" charset="0"/>
              </a:rPr>
              <a:t>СИСТЕМАТСКИ ПРЕГЛЕДИ И МЕТААНАЛИЗЕ</a:t>
            </a:r>
            <a:endParaRPr lang="en-US" b="1" dirty="0">
              <a:solidFill>
                <a:srgbClr val="F7FA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237" name="Text Box 5"/>
          <p:cNvSpPr txBox="1">
            <a:spLocks noChangeArrowheads="1"/>
          </p:cNvSpPr>
          <p:nvPr/>
        </p:nvSpPr>
        <p:spPr bwMode="auto">
          <a:xfrm>
            <a:off x="218395" y="152401"/>
            <a:ext cx="8964612" cy="7376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ПИРАМИДА ДОКАЗА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238" name="Text Box 6"/>
          <p:cNvSpPr txBox="1">
            <a:spLocks noChangeArrowheads="1"/>
          </p:cNvSpPr>
          <p:nvPr/>
        </p:nvSpPr>
        <p:spPr bwMode="auto">
          <a:xfrm>
            <a:off x="3492500" y="256540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Tahoma" pitchFamily="34" charset="0"/>
            </a:endParaRP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3276600" y="2565400"/>
            <a:ext cx="2590800" cy="46166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КОХОРТНЕ СТУДИЈЕ</a:t>
            </a:r>
            <a:endParaRPr lang="sl-SI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607240" name="Text Box 8"/>
          <p:cNvSpPr txBox="1">
            <a:spLocks noChangeArrowheads="1"/>
          </p:cNvSpPr>
          <p:nvPr/>
        </p:nvSpPr>
        <p:spPr bwMode="auto">
          <a:xfrm>
            <a:off x="2837543" y="3114273"/>
            <a:ext cx="34813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СТУДИЈЕ СЛУЧАЈЕВА И КОНТРОЛА</a:t>
            </a:r>
            <a:endParaRPr lang="en-US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241" name="Text Box 9"/>
          <p:cNvSpPr txBox="1">
            <a:spLocks noChangeArrowheads="1"/>
          </p:cNvSpPr>
          <p:nvPr/>
        </p:nvSpPr>
        <p:spPr bwMode="auto">
          <a:xfrm>
            <a:off x="2916238" y="3789363"/>
            <a:ext cx="3384550" cy="45720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СЕРИЈЕ СЛУЧАЈЕВА</a:t>
            </a:r>
            <a:endParaRPr lang="sl-SI" sz="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2" name="Text Box 10"/>
          <p:cNvSpPr txBox="1">
            <a:spLocks noChangeArrowheads="1"/>
          </p:cNvSpPr>
          <p:nvPr/>
        </p:nvSpPr>
        <p:spPr bwMode="auto">
          <a:xfrm>
            <a:off x="2590800" y="4437063"/>
            <a:ext cx="4038600" cy="45720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ИЗВЕШТАЈИ О СЛУЧАЈЕВИМА</a:t>
            </a:r>
            <a:endParaRPr lang="sl-SI" sz="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3" name="Text Box 11"/>
          <p:cNvSpPr txBox="1">
            <a:spLocks noChangeArrowheads="1"/>
          </p:cNvSpPr>
          <p:nvPr/>
        </p:nvSpPr>
        <p:spPr bwMode="auto">
          <a:xfrm>
            <a:off x="1763713" y="5013325"/>
            <a:ext cx="5400675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ИДЕЈЕ, ЕДИТОРИЈАЛИ, МИШЉЕЊА</a:t>
            </a:r>
            <a:endParaRPr lang="sl-SI" sz="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4" name="Text Box 12"/>
          <p:cNvSpPr txBox="1">
            <a:spLocks noChangeArrowheads="1"/>
          </p:cNvSpPr>
          <p:nvPr/>
        </p:nvSpPr>
        <p:spPr bwMode="auto">
          <a:xfrm>
            <a:off x="1258888" y="5654675"/>
            <a:ext cx="6481762" cy="366713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ИСТРАЖИВАЊА НА ЖИВОТИЊАМА</a:t>
            </a:r>
            <a:endParaRPr lang="en-US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245" name="Text Box 13"/>
          <p:cNvSpPr txBox="1">
            <a:spLocks noChangeArrowheads="1"/>
          </p:cNvSpPr>
          <p:nvPr/>
        </p:nvSpPr>
        <p:spPr bwMode="auto">
          <a:xfrm>
            <a:off x="1042988" y="6237288"/>
            <a:ext cx="7056437" cy="366712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l-SI" b="1" i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 VITRO</a:t>
            </a:r>
            <a:r>
              <a:rPr lang="sl-SI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истраживања</a:t>
            </a:r>
            <a:endParaRPr lang="en-US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000997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2697123"/>
              </p:ext>
            </p:extLst>
          </p:nvPr>
        </p:nvGraphicFramePr>
        <p:xfrm>
          <a:off x="838200" y="1589805"/>
          <a:ext cx="7620000" cy="4606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10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4214">
                <a:tc>
                  <a:txBody>
                    <a:bodyPr/>
                    <a:lstStyle/>
                    <a:p>
                      <a:r>
                        <a:rPr lang="sr-Cyrl-RS" sz="1600" dirty="0">
                          <a:latin typeface="Times New Roman" pitchFamily="18" charset="0"/>
                          <a:cs typeface="Times New Roman" pitchFamily="18" charset="0"/>
                        </a:rPr>
                        <a:t>Ниво док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sr-Cyrl-RS" sz="1600" dirty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  <a:r>
                        <a:rPr lang="sr-Cyrl-RS" baseline="0">
                          <a:latin typeface="Times New Roman" pitchFamily="18" charset="0"/>
                          <a:cs typeface="Times New Roman" pitchFamily="18" charset="0"/>
                        </a:rPr>
                        <a:t> истраживања</a:t>
                      </a:r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8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једне добро дизајниране рандомизоване контролисане студије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0357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II - </a:t>
                      </a:r>
                      <a:r>
                        <a:rPr lang="sr-Latn-RS"/>
                        <a:t>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добро дизајнираних контролисаних студија без рандомизације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0602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II -</a:t>
                      </a:r>
                      <a:r>
                        <a:rPr lang="sr-Latn-RS"/>
                        <a:t>2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 dirty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добро дизајнираних аналитичких студија, кохортних или студија случајева</a:t>
                      </a:r>
                      <a:r>
                        <a:rPr lang="sr-Cyrl-RS" sz="1700" baseline="0" dirty="0">
                          <a:latin typeface="Times New Roman" pitchFamily="18" charset="0"/>
                          <a:cs typeface="Times New Roman" pitchFamily="18" charset="0"/>
                        </a:rPr>
                        <a:t> и контрола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9216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II – </a:t>
                      </a:r>
                      <a:r>
                        <a:rPr lang="sr-Latn-RS"/>
                        <a:t>3</a:t>
                      </a:r>
                      <a:endParaRPr lang="sr-Cyrl-RS"/>
                    </a:p>
                    <a:p>
                      <a:pPr algn="ctr"/>
                      <a:endParaRPr lang="sr-Cyrl-RS"/>
                    </a:p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вишеструких временских серија с интервенцијом или без ње, а на ово нивоу доказа могу се наћи и драматични резултати неконтролисаних експеримената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52360">
                <a:tc>
                  <a:txBody>
                    <a:bodyPr/>
                    <a:lstStyle/>
                    <a:p>
                      <a:pPr algn="ctr"/>
                      <a:r>
                        <a:rPr lang="sr-Latn-RS"/>
                        <a:t>III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RS" sz="1700" dirty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мишљења</a:t>
                      </a:r>
                      <a:r>
                        <a:rPr lang="sr-Cyrl-RS" sz="1700" baseline="0" dirty="0">
                          <a:latin typeface="Times New Roman" pitchFamily="18" charset="0"/>
                          <a:cs typeface="Times New Roman" pitchFamily="18" charset="0"/>
                        </a:rPr>
                        <a:t> уважених ауторитета, заснованог на њиховом искуству, дескриптивним студијама или извештајима експертских група.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00200" y="8382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Пример хијерархије доказа из истраживања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051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95400"/>
            <a:ext cx="7467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Економска евалуација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Економске евалуације су анализе којима се идентификују и квантификују трошкови и добити (ефекти, користи или исходи) здравствених технологија, које се на основу тих параметара могу и поредити.</a:t>
            </a: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У току економске евалуације здравствених технологија најчешће се користе следеће анализе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Анализа минимизације трошкова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Cost – 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inimization analysis – CMA),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којим се одређује која од алтернативних технологија, с приближно истим очекиваним исходима, има најмање трошкове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88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752600"/>
            <a:ext cx="7467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Технологија представља практичну примену знања у некој области 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односи се на различите процесе, технике,  алате, методе,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рганизационе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принципе или системе.</a:t>
            </a:r>
          </a:p>
          <a:p>
            <a:pPr algn="just">
              <a:buClr>
                <a:schemeClr val="accent3">
                  <a:lumMod val="60000"/>
                  <a:lumOff val="40000"/>
                </a:schemeClr>
              </a:buClr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Здравствене технологије обухватају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широк спектар практично примењеног знања које се користи у здравственој заштити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односи се на лекове и медицинска средства, опрему, хируршке и интернистичке процедуре, као и ор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анизациони  и потпорни систем у оквиру којег се таква пракса остварује.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9750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6388" y="1066800"/>
            <a:ext cx="7315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Анализа односа трошкова и ефеката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Cost effectiven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ss analysis – CEA),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којом се пореде трошкови технологије у новчаним јединицама и ефекти који су истражени у јединицама исхода који се очекује ( на пример, смањење броја болничких дана, повећане броја спасених живота и други)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нализа односа трошкова и (социјалне) користи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Cost utility analysis – CUA),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којом се пореде трошкови технологије у новчаним јединицама  с корисним исходима (за корисника), при чему се најчешће као мера исхода израчунавају године живота кориговане у односу на квалитет, односно квалитетне године живота ( 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Quality Adjusted Life Years)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Анализа трошкова и добити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Cost benefit analysis – 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CBA),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којом се упоређују трошкови и добити алтернативних здравствених технологија, и једни и други изражени у новчаним јединицама.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553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133600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 Трећа фаза - Формулисање извештаја о одлуци за примену здравствене технологије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Формулише се извештај о одлуци са препорукама. Извештај о процени одређене здравствене технологије само је један од извора података за доношење одлука о њеној судбини, а у неким околностима није ни пресудан. Из тог разлога извештај о процени здравствених технологија не треба поистоветити са коначном одлуком.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939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286000" y="1981200"/>
            <a:ext cx="1676400" cy="1676400"/>
          </a:xfrm>
          <a:prstGeom prst="ellipse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29000" y="1295400"/>
            <a:ext cx="1676400" cy="1676400"/>
          </a:xfrm>
          <a:prstGeom prst="ellipse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86038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401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9300" y="33401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624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0" y="2318318"/>
            <a:ext cx="137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500">
                <a:latin typeface="Times New Roman" pitchFamily="18" charset="0"/>
                <a:cs typeface="Times New Roman" pitchFamily="18" charset="0"/>
              </a:rPr>
              <a:t>Практичност   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>
                <a:latin typeface="Times New Roman" pitchFamily="18" charset="0"/>
                <a:cs typeface="Times New Roman" pitchFamily="18" charset="0"/>
              </a:rPr>
              <a:t>у односу на доступне ресурсе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5700" y="1602817"/>
            <a:ext cx="1143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Искуство и 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експертско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мишљење 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1100" y="2387647"/>
            <a:ext cx="1295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Процена здравствених технологија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8700" y="3765524"/>
            <a:ext cx="14503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 Вредносни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и политички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   контекст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4521367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    Лобирање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    и притисак          заинтересованих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        група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3752086"/>
            <a:ext cx="131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Навике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у пракси и традиција</a:t>
            </a:r>
            <a:r>
              <a:rPr lang="sr-Cyrl-RS"/>
              <a:t> 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62281" y="2984618"/>
            <a:ext cx="1190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dirty="0">
                <a:latin typeface="Times New Roman" pitchFamily="18" charset="0"/>
                <a:cs typeface="Times New Roman" pitchFamily="18" charset="0"/>
              </a:rPr>
              <a:t>   Развој  политика и  доношење</a:t>
            </a:r>
          </a:p>
          <a:p>
            <a:r>
              <a:rPr lang="sr-Cyrl-RS" sz="1500" dirty="0">
                <a:latin typeface="Times New Roman" pitchFamily="18" charset="0"/>
                <a:cs typeface="Times New Roman" pitchFamily="18" charset="0"/>
              </a:rPr>
              <a:t>   одлука</a:t>
            </a:r>
            <a:endParaRPr lang="en-US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500" y="597586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>
                <a:latin typeface="Times New Roman" pitchFamily="18" charset="0"/>
                <a:cs typeface="Times New Roman" pitchFamily="18" charset="0"/>
              </a:rPr>
              <a:t>Фактори који утичу на развој политика и доношење одлука о коришћењу одређене здравствене технологије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1581973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570" y="762000"/>
            <a:ext cx="761849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Перспективе нових здравствених технологија</a:t>
            </a:r>
          </a:p>
          <a:p>
            <a:endParaRPr lang="sr-Cyrl-RS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endParaRPr lang="sr-Latn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endParaRPr lang="sr-Latn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r>
              <a:rPr lang="sr-Cyrl-RS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Очекивања од технологија будућности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побољшају већ постојеће могућности савремене медицине</a:t>
            </a:r>
          </a:p>
          <a:p>
            <a:pPr algn="just"/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пронађу ефикасније превентивне технологије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дијагностичке методе доведу до максимума прецизности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у највећој мери смањи бол и патња оболелих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A04DA3">
                  <a:lumMod val="40000"/>
                  <a:lumOff val="60000"/>
                </a:srgbClr>
              </a:buClr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43000" y="762000"/>
            <a:ext cx="7334061" cy="4572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950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2192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Захтев за увођење здравствених технологија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981200"/>
            <a:ext cx="7696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Под здравственим технологијама, у смислу овог закона, подразумевају се све здравствене методе и поступци који се могу користити у циљу унапређивања здравља људи, у превенцији, дијагностици и лечењу болести, повреда и рехабилитацији, који обухватају безбедне, квалитетне и ефикасне лекове и медицинска средства, медицинске процедуре, као и услове за пружање здравствене заштите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>
                <a:latin typeface="Times New Roman" pitchFamily="18" charset="0"/>
                <a:cs typeface="Times New Roman" pitchFamily="18" charset="0"/>
              </a:rPr>
              <a:t>(Закон о здравственој заштити члан 67).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Ради процене здравствених технологија министар образује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Комисију за процену здравствених технологија</a:t>
            </a:r>
            <a:r>
              <a:rPr lang="sr-Cyrl-RS" sz="2000">
                <a:latin typeface="Times New Roman" pitchFamily="18" charset="0"/>
                <a:cs typeface="Times New Roman" pitchFamily="18" charset="0"/>
              </a:rPr>
              <a:t>, као стручно тело. Чланови комисије за процену здравствених технологија су истакнути здравствени радници који имају значајан допринос у развоју одређених области медицине, стоматологије односно фармације.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33600" y="1143000"/>
            <a:ext cx="5562600" cy="609600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133600" y="1219200"/>
            <a:ext cx="5715000" cy="5334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7905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05000"/>
            <a:ext cx="7391400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Здравствена установа, односно приватна пракса подноси захтев Министарству за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издавање дозволе за коришћење нових здравствених технологија.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Под новим здравственим технологијама, у смислу овог закона, подразумевају се здравствене технологије које се по први пут уводе за коришћење у здравственим установама у Републици, односно за одређене нивое здравствене заштите, као и здравствене технологије које по први пут користи одређена здравствена установа, односно приватна пракса.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19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21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856125"/>
            <a:ext cx="7086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 основу мишљења Комисије за процену здравствених технологија, Министарство решењем издаје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дозволу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за коришћење нових здравствених технологија у здравственој установи односно приватној пракси.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Решење о дозволи за коришћење нове здравствене технологије доставаља се Агенцији за акредитацију здравствених установа Србије, Институту за јавно здравље основаном за територију Републике, као и институту за јавно здравље основаном за територију Аутономне покрајне.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528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229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0243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78486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7766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257" y="587235"/>
            <a:ext cx="8382000" cy="573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057" y="6115050"/>
            <a:ext cx="77724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270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143000"/>
            <a:ext cx="6934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Класификација здравствених технологија</a:t>
            </a:r>
          </a:p>
          <a:p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Постоји више начина на основу којих је могуће груписати здравствене технологије, али је најобухватније категорисање оно по три својства технологија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основу материјалне природе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сврхе или намене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стадијума примене или старости технологије.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52600" y="1066800"/>
            <a:ext cx="5791200" cy="6858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396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035629" y="1295400"/>
            <a:ext cx="5867400" cy="12192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BA" b="1" dirty="0">
                <a:solidFill>
                  <a:srgbClr val="FFFF66"/>
                </a:solidFill>
              </a:rPr>
              <a:t>ПРИМЕРИ УВОЂЕЊА  НОВИХ ЗДРАВСТВЕНИХ ТЕХНОЛОГИЈА</a:t>
            </a:r>
            <a:endParaRPr lang="sr-Cyrl-RS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426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696200" cy="1600200"/>
          </a:xfrm>
        </p:spPr>
        <p:txBody>
          <a:bodyPr>
            <a:no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txBody>
          <a:bodyPr/>
          <a:lstStyle/>
          <a:p>
            <a:pPr algn="r"/>
            <a:endParaRPr lang="sr-Cyrl-RS" dirty="0"/>
          </a:p>
          <a:p>
            <a:r>
              <a:rPr lang="sr-Latn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oc.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sr-Latn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Svetlana Radević</a:t>
            </a: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11334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sr-Latn-RS" sz="45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Evidence-based</a:t>
            </a:r>
            <a:r>
              <a:rPr lang="en-US" sz="45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en-US" sz="3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Izbor adekvatnog prevoda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Zasnovan na dokazima</a:t>
            </a:r>
          </a:p>
          <a:p>
            <a:pPr lvl="2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Zasnovan na dokazanim nalazima</a:t>
            </a:r>
          </a:p>
          <a:p>
            <a:pPr lvl="2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Zasnovan na dokazanim rezultatima</a:t>
            </a:r>
          </a:p>
          <a:p>
            <a:pPr lvl="2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Zasnovana na dokazanim činjenicama</a:t>
            </a:r>
          </a:p>
          <a:p>
            <a:pPr lvl="2">
              <a:buClr>
                <a:schemeClr val="accent2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Egzaktan</a:t>
            </a:r>
          </a:p>
          <a:p>
            <a:pPr lvl="2"/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Termin “</a:t>
            </a:r>
            <a:r>
              <a:rPr lang="en-US" sz="3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zasnovan na dokazima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” je prvi put korišćen 1992. godine kada su Dejvid Saket i saradnici skovali ovaj termin.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2590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KONCEPT DOKAZA</a:t>
            </a:r>
          </a:p>
          <a:p>
            <a:pPr marL="0" indent="0">
              <a:buNone/>
            </a:pPr>
            <a:endParaRPr lang="en-US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 najširem smislu dokaz se može definisati kao -</a:t>
            </a:r>
          </a:p>
          <a:p>
            <a:pPr marL="0" indent="0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“činjenica ili svedočenje koje potkrepljuj zaključak, tvrdnju ili verovanje”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odnosno,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Nešto što služi kao potvrda”.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Dokaz je rezultat traganja za korisnim znanjem. Deo tog traganja obuhvata klasifikaciju i procenu različitih znanja koja nam stoje na raspolaganju.</a:t>
            </a:r>
          </a:p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9330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ŠTA JE MEDICINA ZASNOVANA NA DOKAZIMA?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Medicina zasnovana na dokazima (</a:t>
            </a:r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Evidence-based medicine)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je</a:t>
            </a:r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pažljiva, promišljena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upotreba najboljih dokaza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iz medicinske literature u donošenju odluke o lečenju konkretnog bolesnika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sr-Latn-RS" i="1" dirty="0"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Sackett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73428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Nova paradigma u medicini koja naglašava značaj </a:t>
            </a:r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relevantnih dokaza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iz istraživanja, ne smatrajući više dovoljnim donošenje odluka samo na osnovu intuicije i iskustva iz prakse.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Promena paradigme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engl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. pardigm shift)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tj. promena načina na koji doktori uče i primenjuju naučeno u kliničkoj praksi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3986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KOMPONENTE ODLUKE U MEDICINI ZASNOVANOJ NA DOKAZIMA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332568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287981" y="3733800"/>
            <a:ext cx="457199" cy="685800"/>
          </a:xfrm>
          <a:prstGeom prst="ellips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MZD</a:t>
            </a:r>
          </a:p>
        </p:txBody>
      </p:sp>
    </p:spTree>
    <p:extLst>
      <p:ext uri="{BB962C8B-B14F-4D97-AF65-F5344CB8AC3E}">
        <p14:creationId xmlns:p14="http://schemas.microsoft.com/office/powerpoint/2010/main" xmlns="" val="36705768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SVRHA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MEDICINE ZASNOVANE NA DOKAZIMA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Da zdravstveni radnici budu:</a:t>
            </a:r>
          </a:p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U toku sa novim dostignućima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Uštede vreme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Spasu što više ljudskih života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Dopune svoje kliničko rasuđivanje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koje koriste pri donošenju odluka o načinu lečenja svakog pojedinačnog pacijenta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3410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BITI U TOKU SA NOVIM DOSTIGNUĆIMA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0772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77145"/>
            <a:ext cx="32004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52800" y="4668982"/>
            <a:ext cx="4953000" cy="1524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Neizbežna posledica:</a:t>
            </a:r>
          </a:p>
          <a:p>
            <a:pPr algn="just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 proseku, znanje važno za svakodnevnu praksu lekara drastično zastareva posle diplomiranja i kompletiranjaobavezne buke.</a:t>
            </a:r>
          </a:p>
        </p:txBody>
      </p:sp>
    </p:spTree>
    <p:extLst>
      <p:ext uri="{BB962C8B-B14F-4D97-AF65-F5344CB8AC3E}">
        <p14:creationId xmlns:p14="http://schemas.microsoft.com/office/powerpoint/2010/main" xmlns="" val="9802938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ŠTEDETI VREME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Više nije potrebno da znate sve, već da ste u stanju da pronađete informacije kada je to potrebno vama i vašim pacijentima </a:t>
            </a:r>
            <a:r>
              <a:rPr lang="vi-VN" sz="2400" i="1" dirty="0">
                <a:latin typeface="Times New Roman" pitchFamily="18" charset="0"/>
                <a:cs typeface="Times New Roman" pitchFamily="18" charset="0"/>
              </a:rPr>
              <a:t>(Medline)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3945" y="2895600"/>
            <a:ext cx="598170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224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492313"/>
            <a:ext cx="647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b="1" u="sng" dirty="0">
                <a:latin typeface="Times New Roman" pitchFamily="18" charset="0"/>
                <a:cs typeface="Times New Roman" pitchFamily="18" charset="0"/>
              </a:rPr>
              <a:t>Материјална природа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Лекови и биолошки препарати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(аспирин, пеницилин, вакцине, крвни продукти)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Апарати и опрема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(скенер, ЦТ, хируршке рукавице)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Интернистичке и хирушке процедуре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(психотерапија, ангиографија, холецистектомија)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Потпорни систем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(електронска здравствена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документација, банке крви)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Организациони и управљачки систем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(програми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управљања тоталним квалитетом)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2089087"/>
            <a:ext cx="2635313" cy="3092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552819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SMANJITI BROJ SMRTNIH ISHODA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913" y="2057400"/>
            <a:ext cx="7496175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96446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DOPUNITI KLINIČKO RASUĐIVANJEU DONOŠENJU KLINIČKE ODLUKE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01189363"/>
              </p:ext>
            </p:extLst>
          </p:nvPr>
        </p:nvGraphicFramePr>
        <p:xfrm>
          <a:off x="457200" y="1828800"/>
          <a:ext cx="7391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648200" y="3616036"/>
            <a:ext cx="1143000" cy="2286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49823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5122" name="Picture 2" descr="C:\Users\Ceca\Desktop\evidence-based-medicine-39-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828800"/>
            <a:ext cx="6034617" cy="429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77377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KORACI U MZD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Formulisanje kliničkog pitanja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Pronalazenje najboljih dokaza iz literature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Kritička procena dokaza (validnost, primenljivost)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Integrisanje dobijenih rezultata u klinicku odluku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Evaluacija urađenog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06777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POSTAVITI PITANJE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Latn-R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PICO model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Pretvoriti informaciju koja nam je potrebna u pitanje koje sadrži sledeće elemente: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acijent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(klinički problem od interesa)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ntervencija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(izloženost, Dg test ili terapija)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omparacija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 alternativnom intervencijom)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utcome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ishod od značaja za pacijenta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259" y="3962400"/>
            <a:ext cx="2200275" cy="2305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63193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Da li </a:t>
            </a:r>
            <a:r>
              <a:rPr lang="sr-Latn-RS" sz="2600" dirty="0">
                <a:latin typeface="Times New Roman" pitchFamily="18" charset="0"/>
                <a:cs typeface="Times New Roman" pitchFamily="18" charset="0"/>
              </a:rPr>
              <a:t>kod bolesnika sa hroničnom srčanom insuficijencijom 3.stepena (</a:t>
            </a:r>
            <a:r>
              <a:rPr lang="sr-Latn-RS" sz="2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pacijent</a:t>
            </a:r>
            <a:r>
              <a:rPr lang="sr-Latn-RS" sz="2600" dirty="0">
                <a:latin typeface="Times New Roman" pitchFamily="18" charset="0"/>
                <a:cs typeface="Times New Roman" pitchFamily="18" charset="0"/>
              </a:rPr>
              <a:t>) primena ACE-inhibitora (</a:t>
            </a:r>
            <a:r>
              <a:rPr lang="sr-Latn-RS" sz="2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planirana intervencija) </a:t>
            </a:r>
            <a:r>
              <a:rPr lang="sr-Latn-RS" sz="2600" dirty="0">
                <a:latin typeface="Times New Roman" pitchFamily="18" charset="0"/>
                <a:cs typeface="Times New Roman" pitchFamily="18" charset="0"/>
              </a:rPr>
              <a:t>smanjuje smrtnost bolesnika (</a:t>
            </a:r>
            <a:r>
              <a:rPr lang="sr-Latn-RS" sz="2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ishod</a:t>
            </a:r>
            <a:r>
              <a:rPr lang="sr-Latn-RS" sz="2600" dirty="0">
                <a:latin typeface="Times New Roman" pitchFamily="18" charset="0"/>
                <a:cs typeface="Times New Roman" pitchFamily="18" charset="0"/>
              </a:rPr>
              <a:t>) više ili manje od blokatora receptora za angiotenzin (</a:t>
            </a:r>
            <a:r>
              <a:rPr lang="sr-Latn-RS" sz="2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alternativna intervencija</a:t>
            </a:r>
            <a:r>
              <a:rPr lang="sr-Latn-R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7251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MEDICINA ZASNOVANA NA DOKAZIMA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800" dirty="0"/>
          </a:p>
          <a:p>
            <a:endParaRPr lang="en-US" sz="2800" dirty="0"/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Kako u mnoštvu literature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pronaći baš ono što vam treba?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Gde pronaći relevantne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 validne dokaze?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Kako brzo doći do informacija?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r-HR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Početak svakog istraživanja = 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r-HR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pretraživanje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dostupne</a:t>
            </a:r>
            <a:r>
              <a:rPr lang="hr-HR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literature</a:t>
            </a:r>
          </a:p>
          <a:p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45104"/>
            <a:ext cx="2856962" cy="225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94279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ŠTA SU BAZE PODATAKA?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6925"/>
          </a:xfrm>
        </p:spPr>
        <p:txBody>
          <a:bodyPr>
            <a:normAutofit/>
          </a:bodyPr>
          <a:lstStyle/>
          <a:p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Organizovane zbirke podataka</a:t>
            </a:r>
          </a:p>
          <a:p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Svaka se baza podataka sastoji od zapisa </a:t>
            </a:r>
          </a:p>
          <a:p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Zapisi sadrže određena polja s tačno određenim podatcima</a:t>
            </a:r>
          </a:p>
          <a:p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Stvaraju ih stotine stručnjaka različitih profila</a:t>
            </a:r>
          </a:p>
          <a:p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Osnovne vrste su:</a:t>
            </a:r>
          </a:p>
          <a:p>
            <a:pPr lvl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Bibliografske baze podataka</a:t>
            </a:r>
          </a:p>
          <a:p>
            <a:pPr lvl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Citatne baze podataka</a:t>
            </a:r>
          </a:p>
          <a:p>
            <a:pPr lvl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Baze podataka s cjelovitim tekstom</a:t>
            </a:r>
          </a:p>
        </p:txBody>
      </p:sp>
    </p:spTree>
    <p:extLst>
      <p:ext uri="{BB962C8B-B14F-4D97-AF65-F5344CB8AC3E}">
        <p14:creationId xmlns:p14="http://schemas.microsoft.com/office/powerpoint/2010/main" xmlns="" val="15129276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50"/>
            <a:ext cx="8229600" cy="7143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Bibliografske baze podataka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75"/>
            <a:ext cx="8229600" cy="4845050"/>
          </a:xfrm>
        </p:spPr>
        <p:txBody>
          <a:bodyPr/>
          <a:lstStyle/>
          <a:p>
            <a:pPr eaLnBrk="1" hangingPunct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Temeljni </a:t>
            </a:r>
            <a:r>
              <a:rPr lang="hr-HR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sekundarni izvor podataka</a:t>
            </a:r>
          </a:p>
          <a:p>
            <a:pPr eaLnBrk="1" hangingPunct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Sadrže </a:t>
            </a:r>
            <a:r>
              <a:rPr lang="hr-HR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osnovne podatke o primarnim izvorima 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(objavljenim radovima): autor/i, naslov rada, naslov časopisa, godina/svezak/stranice, naziv ustanove i sl., ključne riječi, sažetak…</a:t>
            </a:r>
          </a:p>
          <a:p>
            <a:pPr eaLnBrk="1" hangingPunct="1"/>
            <a:r>
              <a:rPr lang="hr-HR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Razlikuju se prema znanstvenim područjima koja obuhvaćaju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broju časopisa, knjiga i drugih publikacija koje obrađuju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, strukturi i opsegu bibliografskoga zapisa (neke baze opisuju svaki rad s desetak polja, a neke s tridesetak i više) te dodatnoj obradi (predmetnice)</a:t>
            </a:r>
          </a:p>
          <a:p>
            <a:pPr eaLnBrk="1" hangingPunct="1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Služe za stjecanje uvida u određeno znanstveno područje</a:t>
            </a:r>
          </a:p>
          <a:p>
            <a:pPr eaLnBrk="1" hangingPunct="1">
              <a:buFont typeface="Wingdings" pitchFamily="2" charset="2"/>
              <a:buNone/>
            </a:pPr>
            <a:endParaRPr lang="hr-HR" sz="26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1897225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KOKRANOVA KOLABORACIJA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htpp://www.co cochrane.org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6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6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6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599" y="1911927"/>
            <a:ext cx="5038725" cy="361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799" y="5750004"/>
            <a:ext cx="838200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Osnivana1993, nazvana po epidemiologu </a:t>
            </a:r>
            <a:r>
              <a:rPr lang="en-US" sz="24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Archibald Cochrane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(1909 - 1988) </a:t>
            </a:r>
          </a:p>
        </p:txBody>
      </p:sp>
    </p:spTree>
    <p:extLst>
      <p:ext uri="{BB962C8B-B14F-4D97-AF65-F5344CB8AC3E}">
        <p14:creationId xmlns:p14="http://schemas.microsoft.com/office/powerpoint/2010/main" xmlns="" val="2522516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65854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b="1" u="sng" dirty="0">
                <a:latin typeface="Times New Roman" pitchFamily="18" charset="0"/>
                <a:cs typeface="Times New Roman" pitchFamily="18" charset="0"/>
              </a:rPr>
              <a:t>Сврха или намена</a:t>
            </a:r>
          </a:p>
          <a:p>
            <a:endParaRPr lang="sr-Cyrl-RS" dirty="0"/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Методе превенције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(имунизација, флуоризација воде)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Методе скрининга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(Папаниколау тест, мамографија)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Дијагностичке методе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(серолошки тестови, електрокардиограм)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Методе лечења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(антивирална терапија,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     коронарни бајпас)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Методе рехабилитације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(програм вежби за болесника после церебралног инсулта,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      помоћ при инконтиненцији)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05757"/>
            <a:ext cx="2991445" cy="339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619250"/>
            <a:ext cx="2819400" cy="211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392821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IZVORI PODATAKA ZA MZD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KOKRANOVA BAZA SISTEMATSKIH PREGLEDA</a:t>
            </a:r>
          </a:p>
          <a:p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đunarodna neprofitna i nezavisna organizacija koja produkuje i distribuira precizne i ažirirane informacije o efektima intervencija u zdravstvenoj zaštiti širom sveta</a:t>
            </a:r>
          </a:p>
          <a:p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Tim: eksperti iz različitih oblasti medicine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8991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12284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IZVORI PODATAKA ZA MZD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9491" y="19050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Sistematski pregled istraživanja (Systematic Review)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je proces sistematskog pronalaženja, procene i sintetizovanja dokaza iz naučnoistraživačkih studija kako bi se dobio: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pouzdan,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validan i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kompletan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pregled proverenih (dokazanih) rezultata o efektima dijagnostičkih i terapijskih procedura koji se primenjuju u svakodnevnoj praksi lekara.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97003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1" y="381000"/>
            <a:ext cx="83058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57895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NAJVAŽNIJE BIBLIOGRAFSKE BAZE U PODRUČJU MEDICINE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hr-HR" dirty="0"/>
          </a:p>
          <a:p>
            <a:pPr eaLnBrk="1" hangingPunct="1"/>
            <a:r>
              <a:rPr lang="hr-HR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MEDLINE</a:t>
            </a:r>
          </a:p>
          <a:p>
            <a:pPr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EMBASE</a:t>
            </a:r>
          </a:p>
          <a:p>
            <a:pPr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Current Contents </a:t>
            </a:r>
          </a:p>
          <a:p>
            <a:pPr lvl="1"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Clinical Medicine </a:t>
            </a:r>
          </a:p>
          <a:p>
            <a:pPr lvl="1"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Life Sciences</a:t>
            </a:r>
          </a:p>
          <a:p>
            <a:pPr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PsycINFO</a:t>
            </a:r>
          </a:p>
          <a:p>
            <a:pPr eaLnBrk="1" hangingPunct="1"/>
            <a:r>
              <a:rPr lang="hr-HR" dirty="0">
                <a:latin typeface="Times New Roman" pitchFamily="18" charset="0"/>
                <a:cs typeface="Times New Roman" pitchFamily="18" charset="0"/>
              </a:rPr>
              <a:t>CINAHL</a:t>
            </a:r>
          </a:p>
          <a:p>
            <a:pPr>
              <a:buFont typeface="Wingdings" pitchFamily="2" charset="2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3237440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MEDLINE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MEDLINE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je najvažnija bibliografska baza podataka </a:t>
            </a:r>
            <a:r>
              <a:rPr lang="hr-HR" sz="2000" i="1" dirty="0">
                <a:latin typeface="Times New Roman" pitchFamily="18" charset="0"/>
                <a:cs typeface="Times New Roman" pitchFamily="18" charset="0"/>
              </a:rPr>
              <a:t>National Library of Medicine (NLM),Washington</a:t>
            </a:r>
            <a:endParaRPr lang="sr-Cyrl-CS" sz="20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5000"/>
              </a:lnSpc>
            </a:pP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MEDLINE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sadrži bibliografske podatke i autorske abstrakte za radove objavljene u više od  5500 časopisa koji izlaze u 71 zemlji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5000"/>
              </a:lnSpc>
            </a:pP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U bazi se sada nalazi preko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milion zapisa o radovima objavljenim od 1950. godine pa do sada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5000"/>
              </a:lnSpc>
            </a:pP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MEDLINE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sadržava samo bibliografske podatke, a ne i celokupne tekstove radova</a:t>
            </a:r>
          </a:p>
          <a:p>
            <a:pPr>
              <a:lnSpc>
                <a:spcPct val="85000"/>
              </a:lnSpc>
            </a:pP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Svaki zapis u bazi podataka ima identifikacionu oznaku PMID (engl. </a:t>
            </a:r>
            <a:r>
              <a:rPr lang="hr-HR" sz="2000" i="1" dirty="0">
                <a:latin typeface="Times New Roman" pitchFamily="18" charset="0"/>
                <a:cs typeface="Times New Roman" pitchFamily="18" charset="0"/>
              </a:rPr>
              <a:t>PubMed Unique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i="1" dirty="0">
                <a:latin typeface="Times New Roman" pitchFamily="18" charset="0"/>
                <a:cs typeface="Times New Roman" pitchFamily="18" charset="0"/>
              </a:rPr>
              <a:t>Identifier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) i pribelešku [</a:t>
            </a:r>
            <a:r>
              <a:rPr lang="hr-HR" sz="2000" i="1" dirty="0">
                <a:latin typeface="Times New Roman" pitchFamily="18" charset="0"/>
                <a:cs typeface="Times New Roman" pitchFamily="18" charset="0"/>
              </a:rPr>
              <a:t>PubMed - indexed for MEDLINE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]</a:t>
            </a: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144001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74068588"/>
      </p:ext>
    </p:extLst>
  </p:cSld>
  <p:clrMapOvr>
    <a:masterClrMapping/>
  </p:clrMapOvr>
  <p:transition advTm="46519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1212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IZVORI PODATAKA ZA MZD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- PubMed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0" y="990600"/>
            <a:ext cx="7391400" cy="53340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PubMed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dirty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hr-HR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GB" dirty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hr-HR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GB" dirty="0">
                <a:latin typeface="Times New Roman" pitchFamily="18" charset="0"/>
                <a:cs typeface="Times New Roman" pitchFamily="18" charset="0"/>
                <a:hlinkClick r:id="rId3"/>
              </a:rPr>
              <a:t>pubmed</a:t>
            </a:r>
            <a:r>
              <a:rPr lang="hr-HR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GB" dirty="0">
                <a:latin typeface="Times New Roman" pitchFamily="18" charset="0"/>
                <a:cs typeface="Times New Roman" pitchFamily="18" charset="0"/>
                <a:hlinkClick r:id="rId3"/>
              </a:rPr>
              <a:t>gov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952625"/>
            <a:ext cx="9143999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3966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STRATEGIJA PRETRAŽIVANJA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hr-HR" dirty="0">
                <a:latin typeface="Times New Roman" pitchFamily="18" charset="0"/>
                <a:cs typeface="Times New Roman" pitchFamily="18" charset="0"/>
              </a:rPr>
              <a:t>Potrebno je usvojiti vještinu pretraživanja dostupnih baza</a:t>
            </a:r>
          </a:p>
          <a:p>
            <a:pPr marL="571500" indent="-571500"/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Strategija pretraživanja za bazu kao što je MEDLINE (≈PubMed) obično sadrži </a:t>
            </a:r>
            <a:r>
              <a:rPr lang="hr-HR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nekoliko elementa:</a:t>
            </a:r>
          </a:p>
          <a:p>
            <a:pPr marL="1404938" lvl="3" indent="-381000">
              <a:buFont typeface="Wingdings" pitchFamily="2" charset="2"/>
              <a:buChar char="n"/>
            </a:pPr>
            <a:r>
              <a:rPr lang="hr-HR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Mesh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odrednice</a:t>
            </a:r>
          </a:p>
          <a:p>
            <a:pPr marL="1404938" lvl="3" indent="-381000">
              <a:buFont typeface="Wingdings" pitchFamily="2" charset="2"/>
              <a:buChar char="n"/>
            </a:pPr>
            <a:r>
              <a:rPr lang="hr-HR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Filtere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u bazi</a:t>
            </a:r>
          </a:p>
          <a:p>
            <a:pPr marL="1404938" lvl="3" indent="-381000">
              <a:buFont typeface="Wingdings" pitchFamily="2" charset="2"/>
              <a:buChar char="n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Kombiniranje izraza s </a:t>
            </a:r>
            <a:r>
              <a:rPr lang="hr-HR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Boolovim operatorima</a:t>
            </a:r>
          </a:p>
          <a:p>
            <a:pPr marL="1404938" lvl="3" indent="-381000">
              <a:buFont typeface="Wingdings" pitchFamily="2" charset="2"/>
              <a:buChar char="n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Pretragu određenih polja </a:t>
            </a:r>
            <a:r>
              <a:rPr lang="hr-HR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[Authors],[Title],[AllFields]</a:t>
            </a: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6830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>
              <a:defRPr/>
            </a:pPr>
            <a:r>
              <a:rPr lang="hr-HR" sz="4000" dirty="0" err="1">
                <a:latin typeface="Times New Roman" pitchFamily="18" charset="0"/>
                <a:cs typeface="Times New Roman" pitchFamily="18" charset="0"/>
              </a:rPr>
              <a:t>MeSH</a:t>
            </a:r>
            <a:r>
              <a:rPr lang="hr-HR" sz="4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hr-HR" sz="4000" dirty="0" err="1">
                <a:latin typeface="Times New Roman" pitchFamily="18" charset="0"/>
                <a:cs typeface="Times New Roman" pitchFamily="18" charset="0"/>
              </a:rPr>
              <a:t>Medical</a:t>
            </a:r>
            <a:r>
              <a:rPr lang="hr-HR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4000" dirty="0" err="1">
                <a:latin typeface="Times New Roman" pitchFamily="18" charset="0"/>
                <a:cs typeface="Times New Roman" pitchFamily="18" charset="0"/>
              </a:rPr>
              <a:t>Subject</a:t>
            </a:r>
            <a:r>
              <a:rPr lang="hr-HR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4000" dirty="0" err="1">
                <a:latin typeface="Times New Roman" pitchFamily="18" charset="0"/>
                <a:cs typeface="Times New Roman" pitchFamily="18" charset="0"/>
              </a:rPr>
              <a:t>Headings</a:t>
            </a:r>
            <a:r>
              <a:rPr lang="hr-HR" sz="4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94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hr-HR" sz="2600" b="1" dirty="0">
                <a:latin typeface="Times New Roman" pitchFamily="18" charset="0"/>
                <a:cs typeface="Times New Roman" pitchFamily="18" charset="0"/>
              </a:rPr>
              <a:t>MeSH</a:t>
            </a: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 je jedna od glavnih odlika MEDLINEA</a:t>
            </a:r>
          </a:p>
          <a:p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MeSH je jedna vrsta rečnika koji sadrži popis izraza koji se koriste za obradu biomedicinske literature </a:t>
            </a:r>
          </a:p>
          <a:p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To je kontrolirani rečnik (tezaurus) koji se koristi za indeksiranje (opisivanje sadržaja) i pretraživanje biomedicinske literature</a:t>
            </a:r>
          </a:p>
          <a:p>
            <a:pPr eaLnBrk="1" hangingPunct="1"/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Preko 20.000 deskriptora koji su organizovani abecedno i hijerarhijski</a:t>
            </a:r>
          </a:p>
          <a:p>
            <a:pPr eaLnBrk="1" hangingPunct="1"/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Glavne predmetnice (</a:t>
            </a:r>
            <a:r>
              <a:rPr lang="hr-HR" sz="2600" i="1" dirty="0">
                <a:latin typeface="Times New Roman" pitchFamily="18" charset="0"/>
                <a:cs typeface="Times New Roman" pitchFamily="18" charset="0"/>
              </a:rPr>
              <a:t>headings</a:t>
            </a: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) i potpredmetnice (</a:t>
            </a:r>
            <a:r>
              <a:rPr lang="hr-HR" sz="2600" i="1" dirty="0">
                <a:latin typeface="Times New Roman" pitchFamily="18" charset="0"/>
                <a:cs typeface="Times New Roman" pitchFamily="18" charset="0"/>
              </a:rPr>
              <a:t>subheadings</a:t>
            </a: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Javno dostupan MeSH Browser na adresi </a:t>
            </a:r>
            <a:r>
              <a:rPr lang="hr-HR" sz="2600" dirty="0">
                <a:latin typeface="Times New Roman" pitchFamily="18" charset="0"/>
                <a:cs typeface="Times New Roman" pitchFamily="18" charset="0"/>
                <a:hlinkClick r:id="rId3"/>
              </a:rPr>
              <a:t>http://www.nlm.nih.gov/mesh/MBrowser.html</a:t>
            </a:r>
            <a:endParaRPr lang="hr-HR" sz="2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hr-HR" sz="2800" dirty="0"/>
          </a:p>
          <a:p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xmlns="" val="20451544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Šta je </a:t>
            </a:r>
            <a:r>
              <a:rPr lang="en-US"/>
              <a:t>MeSH</a:t>
            </a:r>
            <a:r>
              <a:rPr lang="hr-HR"/>
              <a:t>?</a:t>
            </a:r>
            <a:endParaRPr lang="sr-Latn-CS"/>
          </a:p>
        </p:txBody>
      </p:sp>
      <p:pic>
        <p:nvPicPr>
          <p:cNvPr id="2283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652588"/>
            <a:ext cx="9144000" cy="4429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304800"/>
            <a:ext cx="10210800" cy="746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2186119"/>
      </p:ext>
    </p:extLst>
  </p:cSld>
  <p:clrMapOvr>
    <a:masterClrMapping/>
  </p:clrMapOvr>
  <p:transition advTm="46519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Mesto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unos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pretraživačkog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pojma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("</a:t>
            </a:r>
            <a:r>
              <a:rPr lang="pl-PL" sz="2800" i="1" dirty="0">
                <a:latin typeface="Times New Roman" pitchFamily="18" charset="0"/>
                <a:cs typeface="Times New Roman" pitchFamily="18" charset="0"/>
              </a:rPr>
              <a:t>Query Box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")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C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7268" y="1524000"/>
            <a:ext cx="2554287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/>
          <a:srcRect l="28673" t="29076" r="35286" b="62138"/>
          <a:stretch>
            <a:fillRect/>
          </a:stretch>
        </p:blipFill>
        <p:spPr bwMode="auto">
          <a:xfrm>
            <a:off x="76200" y="6157675"/>
            <a:ext cx="9067799" cy="67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3628207"/>
      </p:ext>
    </p:extLst>
  </p:cSld>
  <p:clrMapOvr>
    <a:masterClrMapping/>
  </p:clrMapOvr>
  <p:transition advTm="465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739701"/>
            <a:ext cx="69447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b="1" u="sng" dirty="0">
                <a:latin typeface="Times New Roman" pitchFamily="18" charset="0"/>
                <a:cs typeface="Times New Roman" pitchFamily="18" charset="0"/>
              </a:rPr>
              <a:t>Стадијуми примене или старост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Технологије будућности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Експерименталне технологије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(у фази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     лабораторијског тестирања)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Технологије у фази испитивања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(у току је клиничка  евалуација на људима)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Успостављене технологије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(широко прихваћене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    стандардне процедуре)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Напуштене технологије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(доказано штетне или неефикасне, потиснуте новим  технологијама)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5385" y="1824702"/>
            <a:ext cx="3846215" cy="268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643973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r-HR" sz="3600" dirty="0">
                <a:latin typeface="Times New Roman" pitchFamily="18" charset="0"/>
                <a:cs typeface="Times New Roman" pitchFamily="18" charset="0"/>
              </a:rPr>
              <a:t>Jednostavno tematsko pretraživanje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22350"/>
            <a:ext cx="9144000" cy="5502275"/>
          </a:xfrm>
          <a:noFill/>
        </p:spPr>
      </p:pic>
      <p:sp>
        <p:nvSpPr>
          <p:cNvPr id="5" name="Up Arrow Callout 4"/>
          <p:cNvSpPr/>
          <p:nvPr/>
        </p:nvSpPr>
        <p:spPr>
          <a:xfrm>
            <a:off x="971550" y="1620838"/>
            <a:ext cx="4105275" cy="2168525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U polje za pretraživanje upišu se odabrane ključne riječi bez interpunkcija ili operatora.</a:t>
            </a:r>
          </a:p>
        </p:txBody>
      </p:sp>
      <p:sp>
        <p:nvSpPr>
          <p:cNvPr id="6" name="Up Arrow Callout 5"/>
          <p:cNvSpPr/>
          <p:nvPr/>
        </p:nvSpPr>
        <p:spPr>
          <a:xfrm rot="763968">
            <a:off x="6643688" y="1554163"/>
            <a:ext cx="2084387" cy="1382712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Klikne se na </a:t>
            </a:r>
            <a:r>
              <a:rPr lang="hr-HR" sz="2000" b="1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Search</a:t>
            </a:r>
            <a:r>
              <a:rPr lang="hr-HR" sz="20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68538" y="1341438"/>
            <a:ext cx="22320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000">
                <a:solidFill>
                  <a:prstClr val="black"/>
                </a:solidFill>
              </a:rPr>
              <a:t>music therapy pain</a:t>
            </a:r>
          </a:p>
        </p:txBody>
      </p:sp>
    </p:spTree>
    <p:extLst>
      <p:ext uri="{BB962C8B-B14F-4D97-AF65-F5344CB8AC3E}">
        <p14:creationId xmlns:p14="http://schemas.microsoft.com/office/powerpoint/2010/main" xmlns="" val="6767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41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Šta PubMed radi s vašim upitom?</a:t>
            </a: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846138"/>
            <a:ext cx="8569325" cy="5988050"/>
          </a:xfrm>
          <a:noFill/>
        </p:spPr>
      </p:pic>
      <p:sp>
        <p:nvSpPr>
          <p:cNvPr id="6" name="Right Arrow Callout 5"/>
          <p:cNvSpPr/>
          <p:nvPr/>
        </p:nvSpPr>
        <p:spPr>
          <a:xfrm rot="391240">
            <a:off x="3055938" y="4341813"/>
            <a:ext cx="3535362" cy="2393950"/>
          </a:xfrm>
          <a:prstGeom prst="rightArrowCallout">
            <a:avLst>
              <a:gd name="adj1" fmla="val 26906"/>
              <a:gd name="adj2" fmla="val 25000"/>
              <a:gd name="adj3" fmla="val 25000"/>
              <a:gd name="adj4" fmla="val 64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b="1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PubMed</a:t>
            </a:r>
            <a:r>
              <a:rPr lang="hr-HR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prevodi upit koji je postavljen. Na koji način to radi može se vidjeti u </a:t>
            </a:r>
            <a:r>
              <a:rPr lang="hr-HR" b="1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Search</a:t>
            </a:r>
            <a:r>
              <a:rPr lang="hr-HR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hr-HR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7" name="Down Arrow Callout 6"/>
          <p:cNvSpPr/>
          <p:nvPr/>
        </p:nvSpPr>
        <p:spPr>
          <a:xfrm rot="20944777">
            <a:off x="7426325" y="4565650"/>
            <a:ext cx="1547813" cy="1944688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…klikom na </a:t>
            </a:r>
            <a:r>
              <a:rPr lang="hr-HR" b="1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hr-HR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more…</a:t>
            </a:r>
          </a:p>
        </p:txBody>
      </p:sp>
    </p:spTree>
    <p:extLst>
      <p:ext uri="{BB962C8B-B14F-4D97-AF65-F5344CB8AC3E}">
        <p14:creationId xmlns:p14="http://schemas.microsoft.com/office/powerpoint/2010/main" xmlns="" val="77287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dirty="0">
                <a:latin typeface="Times New Roman" pitchFamily="18" charset="0"/>
                <a:cs typeface="Times New Roman" pitchFamily="18" charset="0"/>
              </a:rPr>
              <a:t>Postavljanje ograničenja (limita</a:t>
            </a:r>
            <a:r>
              <a:rPr lang="sr-Cyrl-CS" sz="36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GB" sz="3600" dirty="0">
                <a:latin typeface="Times New Roman" pitchFamily="18" charset="0"/>
                <a:cs typeface="Times New Roman" pitchFamily="18" charset="0"/>
              </a:rPr>
              <a:t>u pretraživanju</a:t>
            </a:r>
            <a:r>
              <a:rPr lang="sr-Latn-CS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896938"/>
            <a:ext cx="8496300" cy="5937250"/>
          </a:xfrm>
          <a:noFill/>
        </p:spPr>
      </p:pic>
      <p:sp>
        <p:nvSpPr>
          <p:cNvPr id="8" name="Left Arrow Callout 7"/>
          <p:cNvSpPr/>
          <p:nvPr/>
        </p:nvSpPr>
        <p:spPr>
          <a:xfrm>
            <a:off x="1476375" y="1196975"/>
            <a:ext cx="3887788" cy="1727200"/>
          </a:xfrm>
          <a:prstGeom prst="leftArrowCallout">
            <a:avLst>
              <a:gd name="adj1" fmla="val 25000"/>
              <a:gd name="adj2" fmla="val 25000"/>
              <a:gd name="adj3" fmla="val 33103"/>
              <a:gd name="adj4" fmla="val 768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b="1" dirty="0">
                <a:solidFill>
                  <a:srgbClr val="1F497D">
                    <a:lumMod val="75000"/>
                  </a:srgbClr>
                </a:solidFill>
              </a:rPr>
              <a:t>Ograničavanje rezultata postiže se odabirom nekog od ponuđenih filtera u levom stupcu PubMeda.</a:t>
            </a:r>
          </a:p>
        </p:txBody>
      </p:sp>
      <p:sp>
        <p:nvSpPr>
          <p:cNvPr id="10" name="Right Arrow Callout 9"/>
          <p:cNvSpPr/>
          <p:nvPr/>
        </p:nvSpPr>
        <p:spPr>
          <a:xfrm>
            <a:off x="2627313" y="2997200"/>
            <a:ext cx="3784600" cy="184785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984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b="1" dirty="0">
                <a:solidFill>
                  <a:srgbClr val="8064A2">
                    <a:lumMod val="50000"/>
                  </a:srgbClr>
                </a:solidFill>
              </a:rPr>
              <a:t>S desne su strane izdvojeni radovi koji u naslovu sadrže naše ključne reči, kao i radovi koji su potpuno slobodno dostupni.</a:t>
            </a:r>
          </a:p>
        </p:txBody>
      </p:sp>
    </p:spTree>
    <p:extLst>
      <p:ext uri="{BB962C8B-B14F-4D97-AF65-F5344CB8AC3E}">
        <p14:creationId xmlns:p14="http://schemas.microsoft.com/office/powerpoint/2010/main" xmlns="" val="274489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Postavljanje ograničenja (limita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u pretraživanju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hr-HR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52513"/>
            <a:ext cx="9144000" cy="5491162"/>
          </a:xfrm>
          <a:noFill/>
        </p:spPr>
      </p:pic>
      <p:sp>
        <p:nvSpPr>
          <p:cNvPr id="5" name="Left Arrow Callout 4"/>
          <p:cNvSpPr/>
          <p:nvPr/>
        </p:nvSpPr>
        <p:spPr>
          <a:xfrm>
            <a:off x="1403350" y="4365625"/>
            <a:ext cx="3960813" cy="180022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30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b="1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Ograničili smo dobijene rezultate na pregledne članke klikom na Systematic Reviews.</a:t>
            </a:r>
          </a:p>
        </p:txBody>
      </p:sp>
      <p:sp>
        <p:nvSpPr>
          <p:cNvPr id="6" name="Left Arrow Callout 5"/>
          <p:cNvSpPr/>
          <p:nvPr/>
        </p:nvSpPr>
        <p:spPr>
          <a:xfrm>
            <a:off x="3779838" y="1125538"/>
            <a:ext cx="4321175" cy="223202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9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000" b="1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Šta se dogodilo?</a:t>
            </a:r>
          </a:p>
          <a:p>
            <a:pPr algn="ctr">
              <a:defRPr/>
            </a:pPr>
            <a:r>
              <a:rPr lang="hr-HR" sz="2000" b="1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Broj rezultata je sa početnih 442 smanjen na 43.</a:t>
            </a:r>
          </a:p>
          <a:p>
            <a:pPr algn="ctr">
              <a:defRPr/>
            </a:pPr>
            <a:r>
              <a:rPr lang="hr-HR" sz="2000" b="1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Klikom na naslov nekog članka otvaramo njegov potpuni zapis u bazi.</a:t>
            </a:r>
          </a:p>
        </p:txBody>
      </p:sp>
    </p:spTree>
    <p:extLst>
      <p:ext uri="{BB962C8B-B14F-4D97-AF65-F5344CB8AC3E}">
        <p14:creationId xmlns:p14="http://schemas.microsoft.com/office/powerpoint/2010/main" xmlns="" val="242515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Objašnjenje</a:t>
            </a:r>
            <a:r>
              <a:rPr lang="sr-Cyrl-CS"/>
              <a:t> </a:t>
            </a:r>
            <a:r>
              <a:rPr lang="en-US"/>
              <a:t>rezultata</a:t>
            </a:r>
            <a:r>
              <a:rPr lang="sr-Cyrl-CS"/>
              <a:t> </a:t>
            </a:r>
            <a:r>
              <a:rPr lang="en-US"/>
              <a:t>pretrage</a:t>
            </a:r>
            <a:endParaRPr lang="sr-Latn-CS"/>
          </a:p>
        </p:txBody>
      </p:sp>
      <p:pic>
        <p:nvPicPr>
          <p:cNvPr id="2856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6900" y="1495425"/>
            <a:ext cx="7653338" cy="49133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28665909"/>
      </p:ext>
    </p:extLst>
  </p:cSld>
  <p:clrMapOvr>
    <a:masterClrMapping/>
  </p:clrMapOvr>
  <p:transition advTm="46519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Prikazivanja abstrakta</a:t>
            </a:r>
            <a:endParaRPr lang="sr-Latn-C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2938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50" y="1514475"/>
            <a:ext cx="8393113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2885835"/>
      </p:ext>
    </p:extLst>
  </p:cSld>
  <p:clrMapOvr>
    <a:masterClrMapping/>
  </p:clrMapOvr>
  <p:transition advTm="46519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r-HR" sz="3600" dirty="0">
                <a:latin typeface="Times New Roman" pitchFamily="18" charset="0"/>
                <a:cs typeface="Times New Roman" pitchFamily="18" charset="0"/>
              </a:rPr>
              <a:t>Bibliografski zapis članka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8496300" cy="5876925"/>
          </a:xfrm>
          <a:noFill/>
        </p:spPr>
      </p:pic>
      <p:sp>
        <p:nvSpPr>
          <p:cNvPr id="8" name="5-Point Star 7"/>
          <p:cNvSpPr/>
          <p:nvPr/>
        </p:nvSpPr>
        <p:spPr>
          <a:xfrm>
            <a:off x="107950" y="2060575"/>
            <a:ext cx="360363" cy="360363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107950" y="2781300"/>
            <a:ext cx="360363" cy="360363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107950" y="5157788"/>
            <a:ext cx="395288" cy="358775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3419475" y="4652963"/>
            <a:ext cx="360363" cy="360362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3779838" y="5300663"/>
            <a:ext cx="360362" cy="360362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4211638" y="5949950"/>
            <a:ext cx="360362" cy="358775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275" y="4508500"/>
            <a:ext cx="24495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 dirty="0">
                <a:solidFill>
                  <a:srgbClr val="1F497D">
                    <a:lumMod val="75000"/>
                  </a:srgbClr>
                </a:solidFill>
              </a:rPr>
              <a:t>Naslov časopisa, godina, svezak, broj, stranice, naslov članka, autori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4663" y="5300663"/>
            <a:ext cx="187166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 dirty="0">
                <a:solidFill>
                  <a:srgbClr val="9BBB59">
                    <a:lumMod val="50000"/>
                  </a:srgbClr>
                </a:solidFill>
              </a:rPr>
              <a:t>Sažetak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16463" y="5876925"/>
            <a:ext cx="2016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 dirty="0">
                <a:solidFill>
                  <a:srgbClr val="8064A2">
                    <a:lumMod val="75000"/>
                  </a:srgbClr>
                </a:solidFill>
              </a:rPr>
              <a:t>Izvori celokupnog  teksta članka na webu</a:t>
            </a:r>
          </a:p>
        </p:txBody>
      </p:sp>
    </p:spTree>
    <p:extLst>
      <p:ext uri="{BB962C8B-B14F-4D97-AF65-F5344CB8AC3E}">
        <p14:creationId xmlns:p14="http://schemas.microsoft.com/office/powerpoint/2010/main" xmlns="" val="282974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OPERATORI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Operatori su reči ili znakovi koji 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kom pretraživanja vrše 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čno određenu funkciju unutar sintaktičke celine.</a:t>
            </a:r>
          </a:p>
          <a:p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Određuju odnos između ključnih reči koje se koriste unutar pojedine sintaktičke celine i unutar same strategije.</a:t>
            </a:r>
          </a:p>
          <a:p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Omogućuju preciznije pretraživanje.</a:t>
            </a:r>
          </a:p>
          <a:p>
            <a:r>
              <a:rPr lang="hr-HR" sz="2800" dirty="0">
                <a:latin typeface="Times New Roman" pitchFamily="18" charset="0"/>
                <a:cs typeface="Times New Roman" pitchFamily="18" charset="0"/>
              </a:rPr>
              <a:t>Najpoznatiji su i najčešće korišćeni Booleovi operatori.</a:t>
            </a:r>
          </a:p>
          <a:p>
            <a:endParaRPr lang="hr-HR" dirty="0"/>
          </a:p>
          <a:p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131" y="11430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387784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937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400">
                <a:latin typeface="Arial" charset="0"/>
              </a:rPr>
              <a:t>Booleovi operatori</a:t>
            </a:r>
            <a:br>
              <a:rPr lang="hr-HR" sz="4400">
                <a:latin typeface="Arial" charset="0"/>
              </a:rPr>
            </a:br>
            <a:endParaRPr lang="hr-HR" sz="4400">
              <a:latin typeface="Arial" charset="0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00125"/>
            <a:ext cx="7859713" cy="5130800"/>
          </a:xfrm>
          <a:noFill/>
        </p:spPr>
        <p:txBody>
          <a:bodyPr/>
          <a:lstStyle/>
          <a:p>
            <a:pPr lvl="1" eaLnBrk="1" hangingPunct="1"/>
            <a:endParaRPr lang="hr-HR" sz="3500" dirty="0"/>
          </a:p>
          <a:p>
            <a:pPr lvl="1" eaLnBrk="1" hangingPunct="1"/>
            <a:r>
              <a:rPr lang="hr-HR" sz="3500" dirty="0">
                <a:solidFill>
                  <a:schemeClr val="accent1"/>
                </a:solidFill>
              </a:rPr>
              <a:t>AND</a:t>
            </a:r>
            <a:r>
              <a:rPr lang="hr-HR" sz="3500" dirty="0"/>
              <a:t> </a:t>
            </a:r>
          </a:p>
          <a:p>
            <a:pPr lvl="1" eaLnBrk="1" hangingPunct="1"/>
            <a:endParaRPr lang="hr-HR" sz="3500" dirty="0"/>
          </a:p>
          <a:p>
            <a:pPr lvl="1" eaLnBrk="1" hangingPunct="1"/>
            <a:r>
              <a:rPr lang="hr-HR" sz="3500" dirty="0">
                <a:solidFill>
                  <a:schemeClr val="accent1"/>
                </a:solidFill>
              </a:rPr>
              <a:t>OR</a:t>
            </a:r>
            <a:r>
              <a:rPr lang="hr-HR" sz="3500" dirty="0"/>
              <a:t> </a:t>
            </a:r>
          </a:p>
          <a:p>
            <a:pPr lvl="1" eaLnBrk="1" hangingPunct="1">
              <a:buFont typeface="Wingdings" pitchFamily="2" charset="2"/>
              <a:buNone/>
            </a:pPr>
            <a:endParaRPr lang="hr-HR" sz="3500" dirty="0"/>
          </a:p>
          <a:p>
            <a:pPr lvl="1" eaLnBrk="1" hangingPunct="1"/>
            <a:r>
              <a:rPr lang="hr-HR" sz="3500" dirty="0">
                <a:solidFill>
                  <a:schemeClr val="accent1"/>
                </a:solidFill>
              </a:rPr>
              <a:t>NOT</a:t>
            </a:r>
          </a:p>
          <a:p>
            <a:pPr lvl="1" eaLnBrk="1" hangingPunct="1"/>
            <a:endParaRPr lang="hr-HR" sz="3500" dirty="0">
              <a:solidFill>
                <a:schemeClr val="accent1"/>
              </a:solidFill>
            </a:endParaRPr>
          </a:p>
          <a:p>
            <a:pPr lvl="1" eaLnBrk="1" hangingPunct="1"/>
            <a:r>
              <a:rPr lang="hr-HR" sz="1800" dirty="0"/>
              <a:t>George Boole (1815. – 1864.) – engleski matematičar, razvio algebru sustava koji se sastoji od samo dva moguća stanja</a:t>
            </a:r>
          </a:p>
          <a:p>
            <a:pPr lvl="1" eaLnBrk="1" hangingPunct="1"/>
            <a:endParaRPr lang="hr-HR" sz="2000" dirty="0">
              <a:solidFill>
                <a:schemeClr val="accent1"/>
              </a:solidFill>
            </a:endParaRPr>
          </a:p>
          <a:p>
            <a:pPr lvl="1" eaLnBrk="1" hangingPunct="1"/>
            <a:endParaRPr lang="hr-HR" sz="2000" dirty="0">
              <a:solidFill>
                <a:schemeClr val="accent1"/>
              </a:solidFill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000375" y="1571625"/>
          <a:ext cx="2376488" cy="950913"/>
        </p:xfrm>
        <a:graphic>
          <a:graphicData uri="http://schemas.openxmlformats.org/presentationml/2006/ole">
            <p:oleObj spid="_x0000_s1044" name="Document" r:id="rId4" imgW="1295400" imgH="937260" progId="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28938" y="2786063"/>
          <a:ext cx="2376487" cy="879475"/>
        </p:xfrm>
        <a:graphic>
          <a:graphicData uri="http://schemas.openxmlformats.org/presentationml/2006/ole">
            <p:oleObj spid="_x0000_s1045" name="Dokument" r:id="rId5" imgW="1295400" imgH="870204" progId="">
              <p:embed/>
            </p:oleObj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3071813" y="4000500"/>
          <a:ext cx="2232025" cy="936625"/>
        </p:xfrm>
        <a:graphic>
          <a:graphicData uri="http://schemas.openxmlformats.org/presentationml/2006/ole">
            <p:oleObj spid="_x0000_s1046" name="Picture" r:id="rId6" imgW="1168908" imgH="816864" progId="Word.Picture.8">
              <p:embed/>
            </p:oleObj>
          </a:graphicData>
        </a:graphic>
      </p:graphicFrame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45498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277954"/>
              </p:ext>
            </p:extLst>
          </p:nvPr>
        </p:nvGraphicFramePr>
        <p:xfrm>
          <a:off x="571500" y="642938"/>
          <a:ext cx="7929618" cy="528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149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2241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dirty="0"/>
                        <a:t>Operator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dirty="0"/>
                        <a:t>Funkcija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49353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sz="2400" dirty="0"/>
                        <a:t>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Sužava pretraživanje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U rezultate su uključeni samo oni radovi koji   sadrže sve reči ili izraze koji su povezani tim operatorom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75467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sz="2400" dirty="0"/>
                        <a:t>OR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Proširuje pretraživanje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Rezultati uključuju sve radove koji sadrže bilo koju reč ili izraz koji su povezani tim operatorom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Uključuje</a:t>
                      </a:r>
                      <a:r>
                        <a:rPr lang="hr-HR" baseline="0" dirty="0"/>
                        <a:t> i radove koji sadrže sve korištene reči</a:t>
                      </a: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49353"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dirty="0"/>
                        <a:t/>
                      </a:r>
                      <a:br>
                        <a:rPr lang="hr-HR" dirty="0"/>
                      </a:br>
                      <a:r>
                        <a:rPr lang="hr-HR" sz="2400" dirty="0"/>
                        <a:t>NOT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/>
                        <a:t> Isključuje iz</a:t>
                      </a:r>
                      <a:r>
                        <a:rPr lang="hr-HR" baseline="0" dirty="0"/>
                        <a:t> rezultata sve radove koji sadrže reč ili izraz koji se nalaze iza tog operatora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aseline="0" dirty="0"/>
                        <a:t> Treba se koristiti veoma oprezno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aseline="0" dirty="0"/>
                        <a:t> Obično se rijetko koristi</a:t>
                      </a: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57921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03709"/>
              </p:ext>
            </p:extLst>
          </p:nvPr>
        </p:nvGraphicFramePr>
        <p:xfrm>
          <a:off x="304800" y="1493520"/>
          <a:ext cx="8534400" cy="5379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>
                          <a:latin typeface="Times New Roman" pitchFamily="18" charset="0"/>
                          <a:cs typeface="Times New Roman" pitchFamily="18" charset="0"/>
                        </a:rPr>
                        <a:t>Материјална природа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>
                          <a:latin typeface="Times New Roman" pitchFamily="18" charset="0"/>
                          <a:cs typeface="Times New Roman" pitchFamily="18" charset="0"/>
                        </a:rPr>
                        <a:t>Сврха или намена</a:t>
                      </a:r>
                    </a:p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700">
                          <a:latin typeface="Times New Roman" pitchFamily="18" charset="0"/>
                          <a:cs typeface="Times New Roman" pitchFamily="18" charset="0"/>
                        </a:rPr>
                        <a:t>Стадијуми примене</a:t>
                      </a: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CS" sz="170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sr-Cyrl-CS" sz="1700" baseline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CS" sz="1600" baseline="0">
                          <a:latin typeface="Times New Roman" pitchFamily="18" charset="0"/>
                          <a:cs typeface="Times New Roman" pitchFamily="18" charset="0"/>
                        </a:rPr>
                        <a:t>старост</a:t>
                      </a:r>
                      <a:endParaRPr lang="sr-Cyrl-RS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6093">
                <a:tc>
                  <a:txBody>
                    <a:bodyPr/>
                    <a:lstStyle/>
                    <a:p>
                      <a:pPr algn="ctr"/>
                      <a:r>
                        <a:rPr kumimoji="0" lang="sr-Cyrl-R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Лекови и биолошки</a:t>
                      </a:r>
                      <a:r>
                        <a:rPr kumimoji="0" lang="en-U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препарати</a:t>
                      </a:r>
                    </a:p>
                    <a:p>
                      <a:pPr algn="ctr"/>
                      <a:r>
                        <a:rPr kumimoji="0" lang="sr-Cyrl-R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(нпр.</a:t>
                      </a:r>
                      <a:r>
                        <a:rPr kumimoji="0" lang="en-U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аспирин , пеницилин </a:t>
                      </a:r>
                    </a:p>
                    <a:p>
                      <a:pPr algn="ctr"/>
                      <a:r>
                        <a:rPr kumimoji="0" lang="sr-Cyrl-RS" sz="1400" u="none" strike="noStrike" kern="1200" baseline="0">
                          <a:latin typeface="Times New Roman" pitchFamily="18" charset="0"/>
                          <a:cs typeface="Times New Roman" pitchFamily="18" charset="0"/>
                        </a:rPr>
                        <a:t>вакцине, крвни щю.цукти)</a:t>
                      </a:r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Методе превенције (имунизација, флуоризација воде)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Технологије будућности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Апарати и опрема (скенер, ЦТ, хиришке рукавице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Методе скрининга (Папаниколау тест, мамографија)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Експерименталне технологије (у фази лабораторијског тестирања)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Интернистичке и хирушке процедуре (психотерапија, коронарна ангиографија)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Дијагностичке методе (серолошки тестови, електрокардиограм)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Технологије у фази испитивања (у току је клиничка евалуација на људима)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Потпорни систем (електронска здравствена документација, банке крви)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Методе лечења (антивирална терапија, коронарни бајпас)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Успостављене технологије (широко прихваћене стандардне процедуре)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33815">
                <a:tc>
                  <a:txBody>
                    <a:bodyPr/>
                    <a:lstStyle/>
                    <a:p>
                      <a:pPr algn="ctr"/>
                      <a:r>
                        <a:rPr lang="sr-Cyrl-RS" sz="1400" dirty="0">
                          <a:latin typeface="Times New Roman" pitchFamily="18" charset="0"/>
                          <a:cs typeface="Times New Roman" pitchFamily="18" charset="0"/>
                        </a:rPr>
                        <a:t>Организациони и управљачки систем (програми управљања тоталним квалитетом)</a:t>
                      </a:r>
                      <a:endParaRPr lang="sr-Cyrl-RS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Методе рехабилитације (програм вежби за болесника после церебралног инсулта, помоћ при инконтиненцији)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>
                          <a:latin typeface="Times New Roman" pitchFamily="18" charset="0"/>
                          <a:cs typeface="Times New Roman" pitchFamily="18" charset="0"/>
                        </a:rPr>
                        <a:t>Напуштене технологије (доказано штетне или неефикасне, потиснуте новим  технологијама)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00200" y="8382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Три основе за груписање здравствених технологија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4185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Napredno pretraživanje</a:t>
            </a:r>
            <a:endParaRPr lang="sr-Latn-C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400"/>
              <a:t>Pretraživanje PubMed-a može se podes</a:t>
            </a:r>
            <a:r>
              <a:rPr lang="en-US" sz="2400"/>
              <a:t>i</a:t>
            </a:r>
            <a:r>
              <a:rPr lang="en-GB" sz="2400"/>
              <a:t>ti upotrebom više pretraživačkih pojmova povezanih Boolean</a:t>
            </a:r>
            <a:r>
              <a:rPr lang="sr-Cyrl-CS" sz="2400"/>
              <a:t>-</a:t>
            </a:r>
            <a:r>
              <a:rPr lang="en-GB" sz="2400"/>
              <a:t>ovim operaterima: </a:t>
            </a:r>
            <a:r>
              <a:rPr lang="en-GB" sz="2400" i="1"/>
              <a:t>AND</a:t>
            </a:r>
            <a:r>
              <a:rPr lang="en-GB" sz="2400"/>
              <a:t>, </a:t>
            </a:r>
            <a:r>
              <a:rPr lang="en-GB" sz="2400" i="1"/>
              <a:t>OR</a:t>
            </a:r>
            <a:r>
              <a:rPr lang="en-GB" sz="2400"/>
              <a:t> i </a:t>
            </a:r>
            <a:r>
              <a:rPr lang="en-GB" sz="2400" i="1"/>
              <a:t>NOT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en-GB" sz="2400"/>
              <a:t>Operatore treba uneti velikim slovima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en-GB" sz="2400"/>
              <a:t>Operator I (</a:t>
            </a:r>
            <a:r>
              <a:rPr lang="en-GB" sz="2400" i="1"/>
              <a:t>AND</a:t>
            </a:r>
            <a:r>
              <a:rPr lang="en-GB" sz="2400"/>
              <a:t>) odabire reference koje sadrže sve pretraživačke pojmove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US" sz="2000"/>
              <a:t>u</a:t>
            </a:r>
            <a:r>
              <a:rPr lang="en-GB" sz="2000"/>
              <a:t> našem slučaju pretraživački upit ("</a:t>
            </a:r>
            <a:r>
              <a:rPr lang="en-GB" sz="2000" i="1"/>
              <a:t>helicobacter pylori</a:t>
            </a:r>
            <a:r>
              <a:rPr lang="en-GB" sz="2000"/>
              <a:t>" </a:t>
            </a:r>
            <a:r>
              <a:rPr lang="en-GB" sz="2000" i="1"/>
              <a:t>AND</a:t>
            </a:r>
            <a:r>
              <a:rPr lang="en-GB" sz="2000"/>
              <a:t> "</a:t>
            </a:r>
            <a:r>
              <a:rPr lang="en-GB" sz="2000" i="1"/>
              <a:t>non-ulcer dyspepsia</a:t>
            </a:r>
            <a:r>
              <a:rPr lang="en-GB" sz="2000"/>
              <a:t>") daće one reference koje sadrže oba pojma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en-GB" sz="2400"/>
              <a:t>Operat</a:t>
            </a:r>
            <a:r>
              <a:rPr lang="en-US" sz="2400"/>
              <a:t>o</a:t>
            </a:r>
            <a:r>
              <a:rPr lang="en-GB" sz="2400"/>
              <a:t>r ILI (</a:t>
            </a:r>
            <a:r>
              <a:rPr lang="en-GB" sz="2400" i="1"/>
              <a:t>OR</a:t>
            </a:r>
            <a:r>
              <a:rPr lang="en-GB" sz="2400"/>
              <a:t>) daje kao rezultat one reference koje sadrže barem jedan od navedenih pojmova 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en-GB" sz="2400"/>
              <a:t>Operat NE (</a:t>
            </a:r>
            <a:r>
              <a:rPr lang="en-GB" sz="2400" i="1"/>
              <a:t>NOT</a:t>
            </a:r>
            <a:r>
              <a:rPr lang="en-GB" sz="2400"/>
              <a:t>) daje reference koje sadrže prvi, ali ne i drugi pretraživački pojam</a:t>
            </a:r>
            <a:endParaRPr lang="sr-Latn-CS" sz="2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329" y="12192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7607699"/>
      </p:ext>
    </p:extLst>
  </p:cSld>
  <p:clrMapOvr>
    <a:masterClrMapping/>
  </p:clrMapOvr>
  <p:transition advTm="46519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Napredno pretraživanje</a:t>
            </a:r>
            <a:endParaRPr lang="sr-Latn-C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U</a:t>
            </a:r>
            <a:r>
              <a:rPr lang="en-GB" sz="2400" dirty="0"/>
              <a:t>pit "</a:t>
            </a:r>
            <a:r>
              <a:rPr lang="pl-PL" sz="2400" i="1" dirty="0"/>
              <a:t>heart attack</a:t>
            </a:r>
            <a:r>
              <a:rPr lang="en-GB" sz="2400" dirty="0"/>
              <a:t>" </a:t>
            </a:r>
            <a:r>
              <a:rPr lang="en-GB" sz="2400" i="1" dirty="0"/>
              <a:t>NOT</a:t>
            </a:r>
            <a:r>
              <a:rPr lang="en-GB" sz="2400" dirty="0"/>
              <a:t> "</a:t>
            </a:r>
            <a:r>
              <a:rPr lang="pl-PL" sz="2400" i="1" dirty="0"/>
              <a:t>smoking</a:t>
            </a:r>
            <a:r>
              <a:rPr lang="en-GB" sz="2400" dirty="0"/>
              <a:t>"</a:t>
            </a:r>
            <a:r>
              <a:rPr lang="sr-Cyrl-CS" sz="2400" dirty="0"/>
              <a:t>, </a:t>
            </a:r>
            <a:r>
              <a:rPr lang="en-GB" sz="2400" dirty="0"/>
              <a:t>izbaciće iz pretraživanja sve reference koje povezuju pušenje sa srčanim udarom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ali i reference gde se spominje pasivno pušenje, ne pušenje ili pušenje cigareta</a:t>
            </a:r>
            <a:endParaRPr lang="sr-Cyrl-CS" sz="2000" dirty="0"/>
          </a:p>
          <a:p>
            <a:pPr>
              <a:lnSpc>
                <a:spcPct val="90000"/>
              </a:lnSpc>
            </a:pPr>
            <a:r>
              <a:rPr lang="en-GB" sz="2400" dirty="0"/>
              <a:t>PubMed procesira operatere sleva na desno izuzev u slučajevima kada su ogra</a:t>
            </a:r>
            <a:r>
              <a:rPr lang="vi-VN" sz="2400" dirty="0"/>
              <a:t>đ</a:t>
            </a:r>
            <a:r>
              <a:rPr lang="en-GB" sz="2400" dirty="0"/>
              <a:t>eni zagradama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n</a:t>
            </a:r>
            <a:r>
              <a:rPr lang="en-US" sz="2000" dirty="0"/>
              <a:t>a</a:t>
            </a:r>
            <a:r>
              <a:rPr lang="sr-Cyrl-CS" sz="2000" dirty="0"/>
              <a:t> </a:t>
            </a:r>
            <a:r>
              <a:rPr lang="en-GB" sz="2000" dirty="0"/>
              <a:t>pr</a:t>
            </a:r>
            <a:r>
              <a:rPr lang="en-US" sz="2000" dirty="0"/>
              <a:t>imer</a:t>
            </a:r>
            <a:r>
              <a:rPr lang="sr-Cyrl-CS" sz="2000" dirty="0"/>
              <a:t> </a:t>
            </a:r>
            <a:r>
              <a:rPr lang="en-GB" sz="2000" dirty="0"/>
              <a:t>u složenim upitima tipa "</a:t>
            </a:r>
            <a:r>
              <a:rPr lang="en-GB" sz="2000" i="1" dirty="0"/>
              <a:t>helicobacter pylori</a:t>
            </a:r>
            <a:r>
              <a:rPr lang="en-GB" sz="2000" dirty="0"/>
              <a:t>" </a:t>
            </a:r>
            <a:r>
              <a:rPr lang="en-GB" sz="2000" i="1" dirty="0"/>
              <a:t>AND</a:t>
            </a:r>
            <a:r>
              <a:rPr lang="en-GB" sz="2000" dirty="0"/>
              <a:t> ("</a:t>
            </a:r>
            <a:r>
              <a:rPr lang="pl-PL" sz="2000" i="1" dirty="0"/>
              <a:t>non-ulcer dyspespia</a:t>
            </a:r>
            <a:r>
              <a:rPr lang="en-GB" sz="2000" dirty="0"/>
              <a:t>" </a:t>
            </a:r>
            <a:r>
              <a:rPr lang="pl-PL" sz="2000" i="1" dirty="0"/>
              <a:t>OR</a:t>
            </a:r>
            <a:r>
              <a:rPr lang="en-GB" sz="2000" dirty="0"/>
              <a:t> "</a:t>
            </a:r>
            <a:r>
              <a:rPr lang="pl-PL" sz="2000" i="1" dirty="0"/>
              <a:t>gastritis</a:t>
            </a:r>
            <a:r>
              <a:rPr lang="en-GB" sz="2000" dirty="0"/>
              <a:t>")</a:t>
            </a:r>
            <a:endParaRPr lang="sr-Cyrl-CS" sz="2000" dirty="0"/>
          </a:p>
          <a:p>
            <a:pPr>
              <a:lnSpc>
                <a:spcPct val="90000"/>
              </a:lnSpc>
            </a:pPr>
            <a:r>
              <a:rPr lang="en-GB" sz="2400" dirty="0"/>
              <a:t>Ovde će se pretraživanje prvo </a:t>
            </a:r>
            <a:r>
              <a:rPr lang="en-US" sz="2400" dirty="0"/>
              <a:t>s</a:t>
            </a:r>
            <a:r>
              <a:rPr lang="en-GB" sz="2400" dirty="0"/>
              <a:t>provoditi zahtevom da se na</a:t>
            </a:r>
            <a:r>
              <a:rPr lang="vi-VN" sz="2400" dirty="0"/>
              <a:t>đ</a:t>
            </a:r>
            <a:r>
              <a:rPr lang="en-GB" sz="2400" dirty="0"/>
              <a:t>u reference gde se spominje bilo neulkusna dispepsija ili gastritis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-GB" sz="2000" dirty="0"/>
              <a:t>zatim će se taj rezultat ukrstiti sa referencama gde se spominje "</a:t>
            </a:r>
            <a:r>
              <a:rPr lang="en-GB" sz="2000" i="1" dirty="0"/>
              <a:t>helicobacter pylori</a:t>
            </a:r>
            <a:r>
              <a:rPr lang="en-GB" sz="2000" dirty="0"/>
              <a:t>"</a:t>
            </a:r>
            <a:endParaRPr lang="sr-Latn-C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07294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08431372"/>
      </p:ext>
    </p:extLst>
  </p:cSld>
  <p:clrMapOvr>
    <a:masterClrMapping/>
  </p:clrMapOvr>
  <p:transition advTm="46519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IZVORI PODATAKA ZA MZD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VODIČI DOBRE PRAKSE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Sistematski razvijeni dokazi koji pomažu lekarima i pacijentima u donošenju odluke o odgovarajućoj zdravstvenoj zaštiti u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specifičnoj kliničkoj situaciji</a:t>
            </a:r>
          </a:p>
        </p:txBody>
      </p:sp>
    </p:spTree>
    <p:extLst>
      <p:ext uri="{BB962C8B-B14F-4D97-AF65-F5344CB8AC3E}">
        <p14:creationId xmlns:p14="http://schemas.microsoft.com/office/powerpoint/2010/main" xmlns="" val="399406048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Zaključak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PubMed predstavlja moćan izvor medicinskih informacija za lekara praktičara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Dodatna pogodnost je ta da je besplatan i prilično jednostavan za rad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Ipak, korišćenje baze nije moguće bez pristupa Internetu i poznavanja osnova engleskog jezika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Uspeh pretraživanja zavisi prvenstveno od dobrog sastavljanja upita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430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49221654"/>
      </p:ext>
    </p:extLst>
  </p:cSld>
  <p:clrMapOvr>
    <a:masterClrMapping/>
  </p:clrMapOvr>
  <p:transition advTm="46519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24890-BFA2-45E0-8DF0-CB9A4A5912ED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PREGLED BIBLIOGRAFSKIH BAZA PODATAKA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Pristup samo sa registrovanih računara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GB" sz="2400" dirty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EBM Reviews - ACP Journal Club</a:t>
            </a: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EBM Reviews - Cochrane Central Register of Controlled Trials</a:t>
            </a: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EBM Reviews - Cochrane Database of Systematic Reviews</a:t>
            </a: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EBM Reviews - Database of Abstracts of Reviews of Effects</a:t>
            </a: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EBM Reviews Full Text - Cochrane DSR, ACP Journal Club, and DARE</a:t>
            </a: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All EBM Reviews - Cochrane DSR, ACP Journal Club, DARE, and CCTR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Zahtevaju pretplatu:</a:t>
            </a:r>
            <a:endParaRPr lang="en-GB" sz="2400" dirty="0"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rId4"/>
              </a:rPr>
              <a:t>Evidence-Based Medicine</a:t>
            </a:r>
            <a:endParaRPr lang="en-GB" sz="2000" dirty="0">
              <a:latin typeface="Times New Roman" pitchFamily="18" charset="0"/>
              <a:cs typeface="Times New Roman" pitchFamily="18" charset="0"/>
              <a:hlinkClick r:id="" action="ppaction://noaction"/>
            </a:endParaRPr>
          </a:p>
          <a:p>
            <a:pPr lvl="1"/>
            <a:r>
              <a:rPr lang="en-GB" sz="20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Clinical Evidence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8229415"/>
      </p:ext>
    </p:extLst>
  </p:cSld>
  <p:clrMapOvr>
    <a:masterClrMapping/>
  </p:clrMapOvr>
  <p:transition advTm="46519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Pregled bibliografskih baza podataka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Slobodno za sve:</a:t>
            </a:r>
            <a:endParaRPr lang="en-GB" dirty="0">
              <a:latin typeface="Times New Roman" pitchFamily="18" charset="0"/>
              <a:cs typeface="Times New Roman" pitchFamily="18" charset="0"/>
              <a:hlinkClick r:id="" action="ppaction://noaction"/>
            </a:endParaRP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Bandolier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PubMed Clinical Queries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SUMSearch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DARE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Evidence Based On-Call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TRIPDatabase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National Guideline Clearinghouse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Agency for Health Care Research and Quality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88" y="1075386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1894900"/>
      </p:ext>
    </p:extLst>
  </p:cSld>
  <p:clrMapOvr>
    <a:masterClrMapping/>
  </p:clrMapOvr>
  <p:transition advTm="46519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Vrste radova i njihova vrijednost kao izvora informacija…</a:t>
            </a:r>
          </a:p>
          <a:p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Kada jednom pronađemo relevantan rad u bazama podataka, možemo li procijeniti kolika je vrijednost rada?</a:t>
            </a:r>
          </a:p>
          <a:p>
            <a:pPr>
              <a:buNone/>
            </a:pP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  tj. </a:t>
            </a:r>
          </a:p>
          <a:p>
            <a:r>
              <a:rPr lang="hr-HR" sz="2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Postoje li vrste radova koji su vrjedniji izvor informacija od drugih?</a:t>
            </a:r>
          </a:p>
          <a:p>
            <a:r>
              <a:rPr lang="hr-HR" sz="2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Važno!! </a:t>
            </a:r>
            <a:r>
              <a:rPr lang="hr-HR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Hijerarhijska vrijednost znanstvenih radova </a:t>
            </a:r>
            <a:r>
              <a:rPr lang="hr-HR" sz="2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prema jačini dokaza </a:t>
            </a: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(od najslabijih prema najjačima)</a:t>
            </a:r>
          </a:p>
          <a:p>
            <a:endParaRPr lang="hr-HR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87" y="1295400"/>
            <a:ext cx="83280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829996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IZVORI PODATAKA ZA MZD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1489364"/>
            <a:ext cx="8229600" cy="76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5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HIJERARHIJA DOKAZA IZ ISTRAŽIVANJA</a:t>
            </a:r>
          </a:p>
          <a:p>
            <a:pPr lvl="0"/>
            <a:r>
              <a:rPr lang="en-US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Metodski pristupi u istraživanju su često grupisani hijerarhijski prema njihovoj valjanosti, odnosno stepenu u kome nema pristrasnosti u tumačenju rezultata i izvoñenju zaključaka.</a:t>
            </a:r>
          </a:p>
          <a:p>
            <a:pPr lvl="0"/>
            <a:r>
              <a:rPr lang="en-US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Ovakav hijerarhijski poredak pokazuje kojim istraživanjima bi trebalo dati nnajveću težinu u sintezi rezultata.</a:t>
            </a:r>
          </a:p>
          <a:p>
            <a:pPr lvl="0"/>
            <a:r>
              <a:rPr lang="en-US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Uobičajeno se smatra da je dobro dizajniran randomiziran kontrolisani klinički ogled na vrhu ove lestvice, dok su  observaciona istraživanja ili mišljenje eksperata pri njenom dnu.</a:t>
            </a:r>
          </a:p>
          <a:p>
            <a:pPr marL="0" lvl="0" indent="0" algn="r">
              <a:buNone/>
            </a:pPr>
            <a:r>
              <a:rPr lang="en-US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(Centre for Evidence – Based Medicine, http://cebem.jr2.ox.ac.uk).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355090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PIRAMIDA </a:t>
            </a:r>
            <a:r>
              <a:rPr lang="sr-Latn-RS" sz="2800" dirty="0">
                <a:latin typeface="Times New Roman" pitchFamily="18" charset="0"/>
                <a:cs typeface="Times New Roman" pitchFamily="18" charset="0"/>
              </a:rPr>
              <a:t>DOKAZA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901"/>
            <a:ext cx="7688407" cy="505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0831387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PREDNOSTI I NEDOSTACI DIZAJNA STUDIJA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262062"/>
            <a:ext cx="82677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81400"/>
            <a:ext cx="82677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423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859" y="1106269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Глобални контекст и здравствене технологије</a:t>
            </a:r>
            <a:endParaRPr lang="en-US" sz="2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9352" y="1981200"/>
            <a:ext cx="7239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 здравствене заштите суочавају се с непрекидним порастом трошкова</a:t>
            </a:r>
            <a:r>
              <a:rPr lang="en-U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A04DA3">
                  <a:lumMod val="40000"/>
                  <a:lumOff val="60000"/>
                </a:srgbClr>
              </a:buClr>
            </a:pP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старење становништва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већа учесталост хроничних масовних незаразних болести и неспособности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Нове, све сложеније и скупље здравствене технологије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већа очекивања корисника система здравствене заштите (могућност избора више понуђених технологија).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Ø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Преиспитивање процеса у коме се здравствене технологије развијају, усвајају, користе и евалуирају!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371600" y="1106269"/>
            <a:ext cx="6324600" cy="430887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52600" y="1043225"/>
            <a:ext cx="5943600" cy="49393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8880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067730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latin typeface="Times New Roman" pitchFamily="18" charset="0"/>
                <a:cs typeface="Times New Roman" pitchFamily="18" charset="0"/>
              </a:rPr>
              <a:t>Животни циклус здравствених технологија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28600" y="5562600"/>
            <a:ext cx="1714500" cy="8382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>
                <a:latin typeface="Times New Roman" pitchFamily="18" charset="0"/>
                <a:cs typeface="Times New Roman" pitchFamily="18" charset="0"/>
              </a:rPr>
              <a:t>Откриће </a:t>
            </a:r>
            <a:r>
              <a:rPr lang="sr-Cyrl-RS" sz="1600">
                <a:latin typeface="Times New Roman" pitchFamily="18" charset="0"/>
                <a:cs typeface="Times New Roman" pitchFamily="18" charset="0"/>
              </a:rPr>
              <a:t>иновације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209853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9655" y="2385682"/>
            <a:ext cx="1926471" cy="909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1" y="1828800"/>
            <a:ext cx="208638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1490" y="3264879"/>
            <a:ext cx="2049889" cy="97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8950377">
            <a:off x="774550" y="5240097"/>
            <a:ext cx="381000" cy="186752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2463" y="3871267"/>
            <a:ext cx="43973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51987">
            <a:off x="3368773" y="2733472"/>
            <a:ext cx="4445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12909">
            <a:off x="5610642" y="2102313"/>
            <a:ext cx="57943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03438">
            <a:off x="5549523" y="3082691"/>
            <a:ext cx="7016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1143000" y="4516502"/>
            <a:ext cx="1752600" cy="85115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>
                <a:latin typeface="Times New Roman" pitchFamily="18" charset="0"/>
                <a:cs typeface="Times New Roman" pitchFamily="18" charset="0"/>
              </a:rPr>
              <a:t>Развој технологије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3767" y="329506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>
                <a:latin typeface="Times New Roman" pitchFamily="18" charset="0"/>
                <a:cs typeface="Times New Roman" pitchFamily="18" charset="0"/>
              </a:rPr>
              <a:t>Промоција и дифузија технологије</a:t>
            </a:r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9763" y="2557790"/>
            <a:ext cx="1402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>
                <a:latin typeface="Times New Roman" pitchFamily="18" charset="0"/>
                <a:cs typeface="Times New Roman" pitchFamily="18" charset="0"/>
              </a:rPr>
              <a:t>Увођење</a:t>
            </a:r>
          </a:p>
          <a:p>
            <a:pPr algn="ctr"/>
            <a:r>
              <a:rPr lang="sr-Cyrl-RS" sz="1600">
                <a:latin typeface="Times New Roman" pitchFamily="18" charset="0"/>
                <a:cs typeface="Times New Roman" pitchFamily="18" charset="0"/>
              </a:rPr>
              <a:t>технологије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5849" y="2024245"/>
            <a:ext cx="1618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600">
                <a:latin typeface="Times New Roman" pitchFamily="18" charset="0"/>
                <a:cs typeface="Times New Roman" pitchFamily="18" charset="0"/>
              </a:rPr>
              <a:t>Повећање коришћења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5285" y="425489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Cyrl-RS" sz="14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1841" y="3522401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>
                <a:latin typeface="Times New Roman" pitchFamily="18" charset="0"/>
                <a:cs typeface="Times New Roman" pitchFamily="18" charset="0"/>
              </a:rPr>
              <a:t>Застаревање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664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ragan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Dragana</Template>
  <TotalTime>847</TotalTime>
  <Words>3950</Words>
  <Application>Microsoft Office PowerPoint</Application>
  <PresentationFormat>On-screen Show (4:3)</PresentationFormat>
  <Paragraphs>554</Paragraphs>
  <Slides>79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79</vt:i4>
      </vt:variant>
    </vt:vector>
  </HeadingPairs>
  <TitlesOfParts>
    <vt:vector size="85" baseType="lpstr">
      <vt:lpstr>Dragana</vt:lpstr>
      <vt:lpstr>Default Design</vt:lpstr>
      <vt:lpstr>1_Office Theme</vt:lpstr>
      <vt:lpstr>Document</vt:lpstr>
      <vt:lpstr>Dokument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Medicina zasnovana na dokazima</vt:lpstr>
      <vt:lpstr>MEDICINA ZASNOVANA NA DOKAZIMA</vt:lpstr>
      <vt:lpstr>MEDICINA ZASNOVANA NA DOKAZIMA</vt:lpstr>
      <vt:lpstr>ŠTA JE MEDICINA ZASNOVANA NA DOKAZIMA?</vt:lpstr>
      <vt:lpstr>MEDICINA ZASNOVANA NA DOKAZIMA</vt:lpstr>
      <vt:lpstr>KOMPONENTE ODLUKE U MEDICINI ZASNOVANOJ NA DOKAZIMA</vt:lpstr>
      <vt:lpstr>SVRHA MEDICINE ZASNOVANE NA DOKAZIMA</vt:lpstr>
      <vt:lpstr>BITI U TOKU SA NOVIM DOSTIGNUĆIMA</vt:lpstr>
      <vt:lpstr>UŠTEDETI VREME</vt:lpstr>
      <vt:lpstr>SMANJITI BROJ SMRTNIH ISHODA</vt:lpstr>
      <vt:lpstr>DOPUNITI KLINIČKO RASUĐIVANJEU DONOŠENJU KLINIČKE ODLUKE</vt:lpstr>
      <vt:lpstr>MEDICINA ZASNOVANA NA DOKAZIMA</vt:lpstr>
      <vt:lpstr>KORACI U MZD</vt:lpstr>
      <vt:lpstr>POSTAVITI PITANJE</vt:lpstr>
      <vt:lpstr>MEDICINA ZASNOVANA NA DOKAZIMA</vt:lpstr>
      <vt:lpstr>MEDICINA ZASNOVANA NA DOKAZIMA</vt:lpstr>
      <vt:lpstr>ŠTA SU BAZE PODATAKA?</vt:lpstr>
      <vt:lpstr>Bibliografske baze podataka</vt:lpstr>
      <vt:lpstr>KOKRANOVA KOLABORACIJA htpp://www.co cochrane.org</vt:lpstr>
      <vt:lpstr>IZVORI PODATAKA ZA MZD</vt:lpstr>
      <vt:lpstr>IZVORI PODATAKA ZA MZD</vt:lpstr>
      <vt:lpstr>Slide 52</vt:lpstr>
      <vt:lpstr>NAJVAŽNIJE BIBLIOGRAFSKE BAZE U PODRUČJU MEDICINE</vt:lpstr>
      <vt:lpstr>MEDLINE</vt:lpstr>
      <vt:lpstr>IZVORI PODATAKA ZA MZD - PubMed</vt:lpstr>
      <vt:lpstr>STRATEGIJA PRETRAŽIVANJA</vt:lpstr>
      <vt:lpstr>MeSH - Medical Subject Headings </vt:lpstr>
      <vt:lpstr>Šta je MeSH?</vt:lpstr>
      <vt:lpstr>Mesto za unos pretraživačkog pojma ("Query Box")</vt:lpstr>
      <vt:lpstr>Jednostavno tematsko pretraživanje</vt:lpstr>
      <vt:lpstr>Šta PubMed radi s vašim upitom?</vt:lpstr>
      <vt:lpstr>Postavljanje ograničenja (limita)  u pretraživanju </vt:lpstr>
      <vt:lpstr>Postavljanje ograničenja (limita)  u pretraživanju </vt:lpstr>
      <vt:lpstr>Objašnjenje rezultata pretrage</vt:lpstr>
      <vt:lpstr>Prikazivanja abstrakta</vt:lpstr>
      <vt:lpstr>Bibliografski zapis članka</vt:lpstr>
      <vt:lpstr>OPERATORI</vt:lpstr>
      <vt:lpstr>Booleovi operatori </vt:lpstr>
      <vt:lpstr>Slide 69</vt:lpstr>
      <vt:lpstr>Napredno pretraživanje</vt:lpstr>
      <vt:lpstr>Napredno pretraživanje</vt:lpstr>
      <vt:lpstr>IZVORI PODATAKA ZA MZD</vt:lpstr>
      <vt:lpstr>Zaključak </vt:lpstr>
      <vt:lpstr>PREGLED BIBLIOGRAFSKIH BAZA PODATAKA</vt:lpstr>
      <vt:lpstr>Pregled bibliografskih baza podataka</vt:lpstr>
      <vt:lpstr>Slide 76</vt:lpstr>
      <vt:lpstr>IZVORI PODATAKA ZA MZD</vt:lpstr>
      <vt:lpstr>PIRAMIDA DOKAZA</vt:lpstr>
      <vt:lpstr>PREDNOSTI I NEDOSTACI DIZAJNA STUDIJA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Dragana</dc:creator>
  <cp:lastModifiedBy>Mirjana Petrovic</cp:lastModifiedBy>
  <cp:revision>98</cp:revision>
  <dcterms:created xsi:type="dcterms:W3CDTF">2015-06-09T09:56:42Z</dcterms:created>
  <dcterms:modified xsi:type="dcterms:W3CDTF">2021-02-01T07:25:38Z</dcterms:modified>
</cp:coreProperties>
</file>